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25.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Lst>
  <p:notesMasterIdLst>
    <p:notesMasterId r:id="rId25"/>
  </p:notesMasterIdLst>
  <p:sldIdLst>
    <p:sldId id="256" r:id="rId3"/>
    <p:sldId id="351" r:id="rId4"/>
    <p:sldId id="350" r:id="rId5"/>
    <p:sldId id="359" r:id="rId6"/>
    <p:sldId id="363" r:id="rId7"/>
    <p:sldId id="364" r:id="rId8"/>
    <p:sldId id="360" r:id="rId9"/>
    <p:sldId id="365" r:id="rId10"/>
    <p:sldId id="367" r:id="rId11"/>
    <p:sldId id="366" r:id="rId12"/>
    <p:sldId id="369" r:id="rId13"/>
    <p:sldId id="368" r:id="rId14"/>
    <p:sldId id="370" r:id="rId15"/>
    <p:sldId id="371" r:id="rId16"/>
    <p:sldId id="352" r:id="rId17"/>
    <p:sldId id="353" r:id="rId18"/>
    <p:sldId id="354" r:id="rId19"/>
    <p:sldId id="355" r:id="rId20"/>
    <p:sldId id="356" r:id="rId21"/>
    <p:sldId id="357" r:id="rId22"/>
    <p:sldId id="358" r:id="rId23"/>
    <p:sldId id="312" r:id="rId24"/>
  </p:sldIdLst>
  <p:sldSz cx="9144000" cy="6858000" type="screen4x3"/>
  <p:notesSz cx="7023100" cy="9269413"/>
  <p:defaultTextStyle>
    <a:defPPr>
      <a:defRPr lang="en-GB"/>
    </a:defPPr>
    <a:lvl1pPr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1pPr>
    <a:lvl2pPr marL="4572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2pPr>
    <a:lvl3pPr marL="9144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3pPr>
    <a:lvl4pPr marL="13716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4pPr>
    <a:lvl5pPr marL="18288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5pPr>
    <a:lvl6pPr marL="22860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6pPr>
    <a:lvl7pPr marL="27432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7pPr>
    <a:lvl8pPr marL="32004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8pPr>
    <a:lvl9pPr marL="36576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CCFF"/>
    <a:srgbClr val="FF7C80"/>
    <a:srgbClr val="FF9999"/>
    <a:srgbClr val="FF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83" autoAdjust="0"/>
  </p:normalViewPr>
  <p:slideViewPr>
    <p:cSldViewPr>
      <p:cViewPr varScale="1">
        <p:scale>
          <a:sx n="82" d="100"/>
          <a:sy n="82" d="100"/>
        </p:scale>
        <p:origin x="1474"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7024688" cy="92710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US"/>
          </a:p>
        </p:txBody>
      </p:sp>
      <p:sp>
        <p:nvSpPr>
          <p:cNvPr id="19459" name="Rectangle 2"/>
          <p:cNvSpPr>
            <a:spLocks noGrp="1" noRot="1" noChangeAspect="1" noChangeArrowheads="1" noTextEdit="1"/>
          </p:cNvSpPr>
          <p:nvPr>
            <p:ph type="sldImg"/>
          </p:nvPr>
        </p:nvSpPr>
        <p:spPr bwMode="auto">
          <a:xfrm>
            <a:off x="1193800" y="695325"/>
            <a:ext cx="4635500" cy="3476625"/>
          </a:xfrm>
          <a:prstGeom prst="rect">
            <a:avLst/>
          </a:prstGeom>
          <a:solidFill>
            <a:srgbClr val="FFFFFF"/>
          </a:solidFill>
          <a:ln w="9525">
            <a:solidFill>
              <a:srgbClr val="000000"/>
            </a:solidFill>
            <a:miter lim="800000"/>
            <a:headEnd/>
            <a:tailEnd/>
          </a:ln>
        </p:spPr>
      </p:sp>
      <p:sp>
        <p:nvSpPr>
          <p:cNvPr id="2051" name="Text Box 3"/>
          <p:cNvSpPr txBox="1">
            <a:spLocks noGrp="1" noChangeArrowheads="1"/>
          </p:cNvSpPr>
          <p:nvPr>
            <p:ph type="body" idx="1"/>
          </p:nvPr>
        </p:nvSpPr>
        <p:spPr bwMode="auto">
          <a:xfrm>
            <a:off x="701675" y="4403725"/>
            <a:ext cx="5619750" cy="4170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7398911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Rot="1" noChangeAspect="1" noChangeArrowheads="1" noTextEdit="1"/>
          </p:cNvSpPr>
          <p:nvPr>
            <p:ph type="sldImg"/>
          </p:nvPr>
        </p:nvSpPr>
        <p:spPr>
          <a:ln/>
        </p:spPr>
      </p:sp>
      <p:sp>
        <p:nvSpPr>
          <p:cNvPr id="20483" name="Text Box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46361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6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1979613" cy="5865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791200" cy="5865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8462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Tree>
    <p:extLst>
      <p:ext uri="{BB962C8B-B14F-4D97-AF65-F5344CB8AC3E}">
        <p14:creationId xmlns:p14="http://schemas.microsoft.com/office/powerpoint/2010/main" val="4160374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3884613"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524000"/>
            <a:ext cx="3886200"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4949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7923213" cy="2208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4613"/>
            <a:ext cx="7923213"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60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64615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0168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54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7663" y="1905000"/>
            <a:ext cx="41306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1905000"/>
            <a:ext cx="4132262"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527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596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4850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5937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1166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69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82530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36759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5450"/>
            <a:ext cx="2114550" cy="6127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425450"/>
            <a:ext cx="6191250" cy="6127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006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487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846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524000"/>
            <a:ext cx="38862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434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066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5720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691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293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677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463550" y="6394450"/>
            <a:ext cx="4648200" cy="463550"/>
          </a:xfrm>
          <a:prstGeom prst="rect">
            <a:avLst/>
          </a:prstGeom>
          <a:noFill/>
          <a:ln w="9525">
            <a:noFill/>
            <a:miter lim="800000"/>
            <a:headEnd/>
            <a:tailEnd/>
          </a:ln>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1pPr>
            <a:lvl2pPr marL="37931725" indent="-37474525">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9pPr>
          </a:lstStyle>
          <a:p>
            <a:pPr>
              <a:buClr>
                <a:srgbClr val="000000"/>
              </a:buClr>
              <a:buSzPct val="100000"/>
              <a:buFont typeface="Times New Roman" pitchFamily="18" charset="0"/>
              <a:buNone/>
              <a:defRPr/>
            </a:pPr>
            <a:r>
              <a:rPr lang="en-GB" sz="1200" dirty="0" smtClean="0">
                <a:solidFill>
                  <a:schemeClr val="tx1"/>
                </a:solidFill>
                <a:latin typeface="Palatino" pitchFamily="18" charset="0"/>
                <a:cs typeface="Times New Roman" pitchFamily="18" charset="0"/>
              </a:rPr>
              <a:t>© David Kirk/NVIDIA and Wen-mei W. Hwu, 2007-2016</a:t>
            </a:r>
          </a:p>
          <a:p>
            <a:pPr>
              <a:buClr>
                <a:srgbClr val="000000"/>
              </a:buClr>
              <a:buSzPct val="100000"/>
              <a:buFont typeface="Times New Roman" pitchFamily="18" charset="0"/>
              <a:buNone/>
              <a:defRPr/>
            </a:pPr>
            <a:r>
              <a:rPr lang="en-GB" sz="1200" dirty="0" smtClean="0">
                <a:solidFill>
                  <a:schemeClr val="tx1"/>
                </a:solidFill>
                <a:latin typeface="Palatino" pitchFamily="18" charset="0"/>
                <a:cs typeface="Times New Roman" pitchFamily="18" charset="0"/>
              </a:rPr>
              <a:t>ECE408/CS483, ECE 498AL, University of Illinois, Urbana-Champaign</a:t>
            </a:r>
          </a:p>
        </p:txBody>
      </p:sp>
      <p:sp>
        <p:nvSpPr>
          <p:cNvPr id="1027" name="Line 2"/>
          <p:cNvSpPr>
            <a:spLocks noChangeShapeType="1"/>
          </p:cNvSpPr>
          <p:nvPr/>
        </p:nvSpPr>
        <p:spPr bwMode="auto">
          <a:xfrm>
            <a:off x="304800" y="228600"/>
            <a:ext cx="1588" cy="6400800"/>
          </a:xfrm>
          <a:prstGeom prst="line">
            <a:avLst/>
          </a:prstGeom>
          <a:noFill/>
          <a:ln w="38160">
            <a:solidFill>
              <a:srgbClr val="33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3"/>
          <p:cNvSpPr>
            <a:spLocks noChangeShapeType="1"/>
          </p:cNvSpPr>
          <p:nvPr/>
        </p:nvSpPr>
        <p:spPr bwMode="auto">
          <a:xfrm>
            <a:off x="381000" y="228600"/>
            <a:ext cx="1588" cy="6400800"/>
          </a:xfrm>
          <a:prstGeom prst="line">
            <a:avLst/>
          </a:prstGeom>
          <a:noFill/>
          <a:ln w="3816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Rectangle 4"/>
          <p:cNvSpPr>
            <a:spLocks noGrp="1" noChangeArrowheads="1"/>
          </p:cNvSpPr>
          <p:nvPr>
            <p:ph type="title"/>
          </p:nvPr>
        </p:nvSpPr>
        <p:spPr bwMode="auto">
          <a:xfrm>
            <a:off x="685800" y="228600"/>
            <a:ext cx="7923213"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0" name="Rectangle 5"/>
          <p:cNvSpPr>
            <a:spLocks noGrp="1" noChangeArrowheads="1"/>
          </p:cNvSpPr>
          <p:nvPr>
            <p:ph type="body" idx="1"/>
          </p:nvPr>
        </p:nvSpPr>
        <p:spPr bwMode="auto">
          <a:xfrm>
            <a:off x="685800" y="1524000"/>
            <a:ext cx="7923213"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S PGothic" pitchFamily="34" charset="-128"/>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2pPr>
      <a:lvl3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3pPr>
      <a:lvl4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4pPr>
      <a:lvl5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5pPr>
      <a:lvl6pPr marL="15367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6pPr>
      <a:lvl7pPr marL="19939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7pPr>
      <a:lvl8pPr marL="24511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8pPr>
      <a:lvl9pPr marL="29083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9pPr>
    </p:titleStyle>
    <p:bodyStyle>
      <a:lvl1pPr marL="341313" indent="-341313" algn="l" defTabSz="457200"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S PGothic" pitchFamily="34" charset="-128"/>
          <a:cs typeface="+mn-cs"/>
        </a:defRPr>
      </a:lvl1pPr>
      <a:lvl2pPr marL="741363" indent="-284163" algn="l" defTabSz="457200"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S PGothic" pitchFamily="34" charset="-128"/>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S PGothic" pitchFamily="34" charset="-128"/>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S PGothic" pitchFamily="34" charset="-128"/>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S PGothic" pitchFamily="34" charset="-128"/>
        </a:defRPr>
      </a:lvl5pPr>
      <a:lvl6pPr marL="25146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6pPr>
      <a:lvl7pPr marL="29718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7pPr>
      <a:lvl8pPr marL="34290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8pPr>
      <a:lvl9pPr marL="38862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304800" y="425450"/>
            <a:ext cx="6705600" cy="1219200"/>
          </a:xfrm>
          <a:prstGeom prst="rect">
            <a:avLst/>
          </a:prstGeom>
          <a:noFill/>
          <a:ln w="9525">
            <a:noFill/>
            <a:miter lim="800000"/>
            <a:headEnd/>
            <a:tailEnd/>
          </a:ln>
          <a:effectLst>
            <a:outerShdw blurRad="63500" dist="17961" dir="2700000" algn="ctr" rotWithShape="0">
              <a:schemeClr val="bg2">
                <a:alpha val="74998"/>
              </a:scheme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347663" y="1905000"/>
            <a:ext cx="8415337"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Line 4"/>
          <p:cNvSpPr>
            <a:spLocks noChangeShapeType="1"/>
          </p:cNvSpPr>
          <p:nvPr/>
        </p:nvSpPr>
        <p:spPr bwMode="auto">
          <a:xfrm>
            <a:off x="381000" y="1600200"/>
            <a:ext cx="8382000" cy="0"/>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0" fontAlgn="base" hangingPunct="0">
        <a:spcBef>
          <a:spcPct val="0"/>
        </a:spcBef>
        <a:spcAft>
          <a:spcPct val="0"/>
        </a:spcAft>
        <a:defRPr sz="3700" b="1">
          <a:solidFill>
            <a:srgbClr val="000000"/>
          </a:solidFill>
          <a:latin typeface="+mj-lt"/>
          <a:ea typeface="MS PGothic" pitchFamily="34" charset="-128"/>
          <a:cs typeface="+mj-cs"/>
        </a:defRPr>
      </a:lvl1pPr>
      <a:lvl2pPr algn="l" rtl="0" eaLnBrk="0" fontAlgn="base" hangingPunct="0">
        <a:spcBef>
          <a:spcPct val="0"/>
        </a:spcBef>
        <a:spcAft>
          <a:spcPct val="0"/>
        </a:spcAft>
        <a:defRPr sz="3700" b="1">
          <a:solidFill>
            <a:srgbClr val="000000"/>
          </a:solidFill>
          <a:latin typeface="Arial" charset="0"/>
          <a:ea typeface="MS PGothic" pitchFamily="34" charset="-128"/>
        </a:defRPr>
      </a:lvl2pPr>
      <a:lvl3pPr algn="l" rtl="0" eaLnBrk="0" fontAlgn="base" hangingPunct="0">
        <a:spcBef>
          <a:spcPct val="0"/>
        </a:spcBef>
        <a:spcAft>
          <a:spcPct val="0"/>
        </a:spcAft>
        <a:defRPr sz="3700" b="1">
          <a:solidFill>
            <a:srgbClr val="000000"/>
          </a:solidFill>
          <a:latin typeface="Arial" charset="0"/>
          <a:ea typeface="MS PGothic" pitchFamily="34" charset="-128"/>
        </a:defRPr>
      </a:lvl3pPr>
      <a:lvl4pPr algn="l" rtl="0" eaLnBrk="0" fontAlgn="base" hangingPunct="0">
        <a:spcBef>
          <a:spcPct val="0"/>
        </a:spcBef>
        <a:spcAft>
          <a:spcPct val="0"/>
        </a:spcAft>
        <a:defRPr sz="3700" b="1">
          <a:solidFill>
            <a:srgbClr val="000000"/>
          </a:solidFill>
          <a:latin typeface="Arial" charset="0"/>
          <a:ea typeface="MS PGothic" pitchFamily="34" charset="-128"/>
        </a:defRPr>
      </a:lvl4pPr>
      <a:lvl5pPr algn="l" rtl="0" eaLnBrk="0" fontAlgn="base" hangingPunct="0">
        <a:spcBef>
          <a:spcPct val="0"/>
        </a:spcBef>
        <a:spcAft>
          <a:spcPct val="0"/>
        </a:spcAft>
        <a:defRPr sz="3700" b="1">
          <a:solidFill>
            <a:srgbClr val="000000"/>
          </a:solidFill>
          <a:latin typeface="Arial" charset="0"/>
          <a:ea typeface="MS PGothic" pitchFamily="34" charset="-128"/>
        </a:defRPr>
      </a:lvl5pPr>
      <a:lvl6pPr marL="457200" algn="l" rtl="0" fontAlgn="base">
        <a:spcBef>
          <a:spcPct val="0"/>
        </a:spcBef>
        <a:spcAft>
          <a:spcPct val="0"/>
        </a:spcAft>
        <a:defRPr sz="3700" b="1">
          <a:solidFill>
            <a:srgbClr val="000000"/>
          </a:solidFill>
          <a:latin typeface="Arial" charset="0"/>
        </a:defRPr>
      </a:lvl6pPr>
      <a:lvl7pPr marL="914400" algn="l" rtl="0" fontAlgn="base">
        <a:spcBef>
          <a:spcPct val="0"/>
        </a:spcBef>
        <a:spcAft>
          <a:spcPct val="0"/>
        </a:spcAft>
        <a:defRPr sz="3700" b="1">
          <a:solidFill>
            <a:srgbClr val="000000"/>
          </a:solidFill>
          <a:latin typeface="Arial" charset="0"/>
        </a:defRPr>
      </a:lvl7pPr>
      <a:lvl8pPr marL="1371600" algn="l" rtl="0" fontAlgn="base">
        <a:spcBef>
          <a:spcPct val="0"/>
        </a:spcBef>
        <a:spcAft>
          <a:spcPct val="0"/>
        </a:spcAft>
        <a:defRPr sz="3700" b="1">
          <a:solidFill>
            <a:srgbClr val="000000"/>
          </a:solidFill>
          <a:latin typeface="Arial" charset="0"/>
        </a:defRPr>
      </a:lvl8pPr>
      <a:lvl9pPr marL="1828800" algn="l" rtl="0" fontAlgn="base">
        <a:spcBef>
          <a:spcPct val="0"/>
        </a:spcBef>
        <a:spcAft>
          <a:spcPct val="0"/>
        </a:spcAft>
        <a:defRPr sz="3700" b="1">
          <a:solidFill>
            <a:srgbClr val="000000"/>
          </a:solidFill>
          <a:latin typeface="Arial" charset="0"/>
        </a:defRPr>
      </a:lvl9pPr>
    </p:titleStyle>
    <p:bodyStyle>
      <a:lvl1pPr marL="342900" indent="-342900" algn="l" rtl="0" eaLnBrk="0" fontAlgn="base" hangingPunct="0">
        <a:lnSpc>
          <a:spcPct val="110000"/>
        </a:lnSpc>
        <a:spcBef>
          <a:spcPts val="600"/>
        </a:spcBef>
        <a:spcAft>
          <a:spcPts val="600"/>
        </a:spcAft>
        <a:buClr>
          <a:srgbClr val="FF9900"/>
        </a:buClr>
        <a:buSzPct val="110000"/>
        <a:buChar char="•"/>
        <a:defRPr sz="3100">
          <a:solidFill>
            <a:srgbClr val="000000"/>
          </a:solidFill>
          <a:latin typeface="+mn-lt"/>
          <a:ea typeface="MS PGothic" pitchFamily="34" charset="-128"/>
          <a:cs typeface="+mn-cs"/>
        </a:defRPr>
      </a:lvl1pPr>
      <a:lvl2pPr marL="742950" indent="-285750" algn="l" rtl="0" eaLnBrk="0" fontAlgn="base" hangingPunct="0">
        <a:lnSpc>
          <a:spcPct val="110000"/>
        </a:lnSpc>
        <a:spcBef>
          <a:spcPts val="600"/>
        </a:spcBef>
        <a:spcAft>
          <a:spcPts val="600"/>
        </a:spcAft>
        <a:buClr>
          <a:srgbClr val="FF9900"/>
        </a:buClr>
        <a:buSzPct val="110000"/>
        <a:buFont typeface="Arial" pitchFamily="34" charset="0"/>
        <a:buChar char="–"/>
        <a:defRPr sz="2600">
          <a:solidFill>
            <a:srgbClr val="000000"/>
          </a:solidFill>
          <a:latin typeface="+mn-lt"/>
          <a:ea typeface="MS PGothic" pitchFamily="34" charset="-128"/>
        </a:defRPr>
      </a:lvl2pPr>
      <a:lvl3pPr marL="1143000" indent="-228600" algn="l" rtl="0" eaLnBrk="0" fontAlgn="base" hangingPunct="0">
        <a:lnSpc>
          <a:spcPct val="110000"/>
        </a:lnSpc>
        <a:spcBef>
          <a:spcPts val="600"/>
        </a:spcBef>
        <a:spcAft>
          <a:spcPts val="600"/>
        </a:spcAft>
        <a:buClr>
          <a:srgbClr val="FF9900"/>
        </a:buClr>
        <a:buSzPct val="110000"/>
        <a:buChar char="•"/>
        <a:defRPr sz="2100">
          <a:solidFill>
            <a:srgbClr val="000000"/>
          </a:solidFill>
          <a:latin typeface="+mn-lt"/>
          <a:ea typeface="MS PGothic" pitchFamily="34" charset="-128"/>
        </a:defRPr>
      </a:lvl3pPr>
      <a:lvl4pPr marL="1600200" indent="-228600" algn="l" rtl="0" eaLnBrk="0" fontAlgn="base" hangingPunct="0">
        <a:lnSpc>
          <a:spcPct val="110000"/>
        </a:lnSpc>
        <a:spcBef>
          <a:spcPts val="600"/>
        </a:spcBef>
        <a:spcAft>
          <a:spcPts val="600"/>
        </a:spcAft>
        <a:buClr>
          <a:srgbClr val="FF9900"/>
        </a:buClr>
        <a:buSzPct val="110000"/>
        <a:buFont typeface="Arial" pitchFamily="34" charset="0"/>
        <a:buChar char="–"/>
        <a:defRPr sz="2000">
          <a:solidFill>
            <a:srgbClr val="000000"/>
          </a:solidFill>
          <a:latin typeface="+mn-lt"/>
          <a:ea typeface="MS PGothic" pitchFamily="34" charset="-128"/>
        </a:defRPr>
      </a:lvl4pPr>
      <a:lvl5pPr marL="2057400" indent="-228600" algn="l" rtl="0" eaLnBrk="0" fontAlgn="base" hangingPunct="0">
        <a:lnSpc>
          <a:spcPct val="110000"/>
        </a:lnSpc>
        <a:spcBef>
          <a:spcPts val="600"/>
        </a:spcBef>
        <a:spcAft>
          <a:spcPts val="600"/>
        </a:spcAft>
        <a:buClr>
          <a:srgbClr val="FF9900"/>
        </a:buClr>
        <a:buSzPct val="110000"/>
        <a:buFont typeface="Arial" pitchFamily="34" charset="0"/>
        <a:buChar char="›"/>
        <a:defRPr sz="2000">
          <a:solidFill>
            <a:srgbClr val="000000"/>
          </a:solidFill>
          <a:latin typeface="+mn-lt"/>
          <a:ea typeface="MS PGothic" pitchFamily="34" charset="-128"/>
        </a:defRPr>
      </a:lvl5pPr>
      <a:lvl6pPr marL="25146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6pPr>
      <a:lvl7pPr marL="29718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7pPr>
      <a:lvl8pPr marL="34290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8pPr>
      <a:lvl9pPr marL="38862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1428750"/>
            <a:ext cx="8153400" cy="2859088"/>
          </a:xfrm>
        </p:spPr>
        <p:txBody>
          <a:bodyPr lIns="90000" tIns="46800" rIns="90000" bIns="46800"/>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ECE408 / CS483 Fall 2016</a:t>
            </a:r>
            <a:br>
              <a:rPr lang="en-US" dirty="0" smtClean="0"/>
            </a:br>
            <a:r>
              <a:rPr lang="en-US" sz="3600" dirty="0" smtClean="0"/>
              <a:t/>
            </a:r>
            <a:br>
              <a:rPr lang="en-US" sz="3600" dirty="0" smtClean="0"/>
            </a:br>
            <a:r>
              <a:rPr lang="en-US" dirty="0" smtClean="0"/>
              <a:t>Applied Parallel Programming</a:t>
            </a:r>
            <a:r>
              <a:rPr lang="en-US" sz="4800" dirty="0" smtClean="0"/>
              <a:t/>
            </a:r>
            <a:br>
              <a:rPr lang="en-US" sz="4800" dirty="0" smtClean="0"/>
            </a:br>
            <a:r>
              <a:rPr lang="en-US" sz="4800" dirty="0" smtClean="0"/>
              <a:t/>
            </a:r>
            <a:br>
              <a:rPr lang="en-US" sz="4800" dirty="0" smtClean="0"/>
            </a:br>
            <a:r>
              <a:rPr lang="en-US" dirty="0" smtClean="0"/>
              <a:t/>
            </a:r>
            <a:br>
              <a:rPr lang="en-US" dirty="0" smtClean="0"/>
            </a:br>
            <a:r>
              <a:rPr lang="en-US" smtClean="0"/>
              <a:t>Lecture 28: </a:t>
            </a:r>
            <a:r>
              <a:rPr lang="en-GB" sz="4000" dirty="0" smtClean="0"/>
              <a:t>Application Case Study </a:t>
            </a:r>
            <a:br>
              <a:rPr lang="en-GB" sz="4000" dirty="0" smtClean="0"/>
            </a:br>
            <a:r>
              <a:rPr lang="en-GB" sz="4000" dirty="0" smtClean="0"/>
              <a:t>– Deep Learning, Part 3</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Efficiency of Tiled Matrix Multiplication</a:t>
            </a:r>
            <a:endParaRPr lang="en-US" sz="3600" dirty="0"/>
          </a:p>
        </p:txBody>
      </p:sp>
      <p:sp>
        <p:nvSpPr>
          <p:cNvPr id="5" name="Content Placeholder 4"/>
          <p:cNvSpPr>
            <a:spLocks noGrp="1"/>
          </p:cNvSpPr>
          <p:nvPr>
            <p:ph idx="1"/>
          </p:nvPr>
        </p:nvSpPr>
        <p:spPr/>
        <p:txBody>
          <a:bodyPr/>
          <a:lstStyle/>
          <a:p>
            <a:r>
              <a:rPr lang="en-US" sz="2800" dirty="0" smtClean="0"/>
              <a:t>Assuming we use TILE_WIDTH</a:t>
            </a:r>
            <a:r>
              <a:rPr lang="en-US" sz="2800" baseline="30000" dirty="0" smtClean="0"/>
              <a:t>2</a:t>
            </a:r>
            <a:r>
              <a:rPr lang="en-US" sz="2800" dirty="0" smtClean="0"/>
              <a:t> input and output tiles</a:t>
            </a:r>
          </a:p>
          <a:p>
            <a:pPr lvl="1"/>
            <a:r>
              <a:rPr lang="en-US" sz="2400" dirty="0" smtClean="0"/>
              <a:t>Each replicated input feature map element is reused TILE_WIDTH times</a:t>
            </a:r>
          </a:p>
          <a:p>
            <a:pPr lvl="1"/>
            <a:r>
              <a:rPr lang="en-US" sz="2400" dirty="0" smtClean="0"/>
              <a:t>Each convolution filter weight element is reused TILE_WIDTH times</a:t>
            </a:r>
          </a:p>
          <a:p>
            <a:pPr lvl="1"/>
            <a:r>
              <a:rPr lang="en-US" sz="2400" dirty="0" smtClean="0"/>
              <a:t>Matrix multiplication better if TILE_WIDTH is larger than </a:t>
            </a:r>
            <a:r>
              <a:rPr lang="en-US" sz="2400" dirty="0"/>
              <a:t>K</a:t>
            </a:r>
            <a:r>
              <a:rPr lang="en-US" sz="2400" baseline="30000" dirty="0"/>
              <a:t>2</a:t>
            </a:r>
            <a:r>
              <a:rPr lang="en-US" sz="2400" dirty="0"/>
              <a:t>*TILE_WIDTH</a:t>
            </a:r>
            <a:r>
              <a:rPr lang="en-US" sz="2400" baseline="30000" dirty="0"/>
              <a:t>2</a:t>
            </a:r>
            <a:r>
              <a:rPr lang="en-US" sz="2400" dirty="0"/>
              <a:t>/(TILE_WIDTH-K+1)</a:t>
            </a:r>
            <a:r>
              <a:rPr lang="en-US" sz="2400" baseline="30000" dirty="0"/>
              <a:t>2 </a:t>
            </a:r>
            <a:endParaRPr lang="en-US" sz="2400" dirty="0"/>
          </a:p>
        </p:txBody>
      </p:sp>
    </p:spTree>
    <p:extLst>
      <p:ext uri="{BB962C8B-B14F-4D97-AF65-F5344CB8AC3E}">
        <p14:creationId xmlns:p14="http://schemas.microsoft.com/office/powerpoint/2010/main" val="221523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with the Later Stages</a:t>
            </a:r>
            <a:endParaRPr lang="en-US" dirty="0"/>
          </a:p>
        </p:txBody>
      </p:sp>
      <p:sp>
        <p:nvSpPr>
          <p:cNvPr id="3" name="Content Placeholder 2"/>
          <p:cNvSpPr>
            <a:spLocks noGrp="1"/>
          </p:cNvSpPr>
          <p:nvPr>
            <p:ph idx="1"/>
          </p:nvPr>
        </p:nvSpPr>
        <p:spPr/>
        <p:txBody>
          <a:bodyPr/>
          <a:lstStyle/>
          <a:p>
            <a:r>
              <a:rPr lang="en-US" dirty="0" smtClean="0"/>
              <a:t>The size (</a:t>
            </a:r>
            <a:r>
              <a:rPr lang="en-US" dirty="0" err="1" smtClean="0"/>
              <a:t>H_out</a:t>
            </a:r>
            <a:r>
              <a:rPr lang="en-US" dirty="0" smtClean="0"/>
              <a:t>, </a:t>
            </a:r>
            <a:r>
              <a:rPr lang="en-US" dirty="0" err="1" smtClean="0"/>
              <a:t>W_out</a:t>
            </a:r>
            <a:r>
              <a:rPr lang="en-US" dirty="0" smtClean="0"/>
              <a:t>) of each output feature map decreases as we go to the later stages of the CNN </a:t>
            </a:r>
          </a:p>
          <a:p>
            <a:pPr lvl="1"/>
            <a:r>
              <a:rPr lang="en-US" dirty="0" smtClean="0"/>
              <a:t>The TILE_WIDTH may be limited to very small sizes relative to K</a:t>
            </a:r>
          </a:p>
          <a:p>
            <a:pPr lvl="1"/>
            <a:r>
              <a:rPr lang="en-US" dirty="0" smtClean="0"/>
              <a:t>The benefit of 2D tiling will diminish as we go down the pipeline</a:t>
            </a:r>
          </a:p>
          <a:p>
            <a:pPr lvl="1"/>
            <a:r>
              <a:rPr lang="en-US" dirty="0" smtClean="0"/>
              <a:t>This is an intrinsic problem for 2D tiled convolution</a:t>
            </a:r>
            <a:endParaRPr lang="en-US" dirty="0"/>
          </a:p>
        </p:txBody>
      </p:sp>
    </p:spTree>
    <p:extLst>
      <p:ext uri="{BB962C8B-B14F-4D97-AF65-F5344CB8AC3E}">
        <p14:creationId xmlns:p14="http://schemas.microsoft.com/office/powerpoint/2010/main" val="3929756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Tiled Matrix-Multiplication is more stable in matrix sizes</a:t>
            </a:r>
            <a:endParaRPr lang="en-US" dirty="0"/>
          </a:p>
        </p:txBody>
      </p:sp>
      <p:sp>
        <p:nvSpPr>
          <p:cNvPr id="3" name="Content Placeholder 2"/>
          <p:cNvSpPr>
            <a:spLocks noGrp="1"/>
          </p:cNvSpPr>
          <p:nvPr>
            <p:ph idx="1"/>
          </p:nvPr>
        </p:nvSpPr>
        <p:spPr/>
        <p:txBody>
          <a:bodyPr/>
          <a:lstStyle/>
          <a:p>
            <a:r>
              <a:rPr lang="en-US" sz="2800" dirty="0"/>
              <a:t>T</a:t>
            </a:r>
            <a:r>
              <a:rPr lang="en-US" sz="2800" dirty="0" smtClean="0"/>
              <a:t>he </a:t>
            </a:r>
            <a:r>
              <a:rPr lang="en-US" sz="2800" dirty="0"/>
              <a:t>filter-bank matrix is an M x C*K*K </a:t>
            </a:r>
            <a:r>
              <a:rPr lang="en-US" sz="2800" dirty="0" smtClean="0"/>
              <a:t>matrix.</a:t>
            </a:r>
          </a:p>
          <a:p>
            <a:r>
              <a:rPr lang="en-US" sz="2800" dirty="0"/>
              <a:t>T</a:t>
            </a:r>
            <a:r>
              <a:rPr lang="en-US" sz="2800" dirty="0" smtClean="0"/>
              <a:t>he </a:t>
            </a:r>
            <a:r>
              <a:rPr lang="en-US" sz="2800" dirty="0"/>
              <a:t>expanded input feature map matrix is a C*K*K x </a:t>
            </a:r>
            <a:r>
              <a:rPr lang="en-US" sz="2800" dirty="0" err="1"/>
              <a:t>H_out</a:t>
            </a:r>
            <a:r>
              <a:rPr lang="en-US" sz="2800" dirty="0"/>
              <a:t>*</a:t>
            </a:r>
            <a:r>
              <a:rPr lang="en-US" sz="2800" dirty="0" err="1"/>
              <a:t>W_out</a:t>
            </a:r>
            <a:r>
              <a:rPr lang="en-US" sz="2800" dirty="0"/>
              <a:t> matrix. </a:t>
            </a:r>
          </a:p>
          <a:p>
            <a:r>
              <a:rPr lang="en-US" sz="2800" dirty="0"/>
              <a:t>E</a:t>
            </a:r>
            <a:r>
              <a:rPr lang="en-US" sz="2800" dirty="0" smtClean="0"/>
              <a:t>xcept </a:t>
            </a:r>
            <a:r>
              <a:rPr lang="en-US" sz="2800" dirty="0"/>
              <a:t>for the height of the filter-bank matrix, the sizes of all dimensions depend on products of the parameters to the convolution, not the parameters themselves. </a:t>
            </a:r>
            <a:endParaRPr lang="en-US" sz="2800" dirty="0" smtClean="0"/>
          </a:p>
          <a:p>
            <a:r>
              <a:rPr lang="en-US" sz="2800" dirty="0" smtClean="0"/>
              <a:t>While </a:t>
            </a:r>
            <a:r>
              <a:rPr lang="en-US" sz="2800" dirty="0"/>
              <a:t>individual parameters can be small, their products tend to be large</a:t>
            </a:r>
            <a:r>
              <a:rPr lang="en-US" sz="2800" dirty="0" smtClean="0"/>
              <a:t>.</a:t>
            </a:r>
          </a:p>
          <a:p>
            <a:pPr lvl="1"/>
            <a:r>
              <a:rPr lang="en-US" sz="2400" dirty="0" smtClean="0"/>
              <a:t>The amount of work for each kernel launch will remain large as we go to the later stages of the CNN</a:t>
            </a:r>
            <a:endParaRPr lang="en-US" sz="2400" dirty="0"/>
          </a:p>
        </p:txBody>
      </p:sp>
    </p:spTree>
    <p:extLst>
      <p:ext uri="{BB962C8B-B14F-4D97-AF65-F5344CB8AC3E}">
        <p14:creationId xmlns:p14="http://schemas.microsoft.com/office/powerpoint/2010/main" val="2541082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Mini-Batching</a:t>
            </a:r>
            <a:endParaRPr lang="en-US" dirty="0"/>
          </a:p>
        </p:txBody>
      </p:sp>
      <p:sp>
        <p:nvSpPr>
          <p:cNvPr id="3" name="Content Placeholder 2"/>
          <p:cNvSpPr>
            <a:spLocks noGrp="1"/>
          </p:cNvSpPr>
          <p:nvPr>
            <p:ph idx="1"/>
          </p:nvPr>
        </p:nvSpPr>
        <p:spPr/>
        <p:txBody>
          <a:bodyPr/>
          <a:lstStyle/>
          <a:p>
            <a:r>
              <a:rPr lang="en-US" dirty="0" smtClean="0"/>
              <a:t>One can use mini-batching to further increase the amount of work done in each kernel launch</a:t>
            </a:r>
          </a:p>
          <a:p>
            <a:pPr lvl="1"/>
            <a:r>
              <a:rPr lang="en-US" dirty="0" smtClean="0"/>
              <a:t>Collect several sets of input feature maps of an input sequence</a:t>
            </a:r>
          </a:p>
          <a:p>
            <a:pPr lvl="1"/>
            <a:r>
              <a:rPr lang="en-US" dirty="0" smtClean="0"/>
              <a:t>Use a larger unrolled input feature matrix that has all the inputs from the mini-batch</a:t>
            </a:r>
            <a:endParaRPr lang="en-US" dirty="0"/>
          </a:p>
        </p:txBody>
      </p:sp>
    </p:spTree>
    <p:extLst>
      <p:ext uri="{BB962C8B-B14F-4D97-AF65-F5344CB8AC3E}">
        <p14:creationId xmlns:p14="http://schemas.microsoft.com/office/powerpoint/2010/main" val="2423478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Optimization </a:t>
            </a:r>
            <a:endParaRPr lang="en-US" dirty="0"/>
          </a:p>
        </p:txBody>
      </p:sp>
      <p:sp>
        <p:nvSpPr>
          <p:cNvPr id="3" name="Content Placeholder 2"/>
          <p:cNvSpPr>
            <a:spLocks noGrp="1"/>
          </p:cNvSpPr>
          <p:nvPr>
            <p:ph idx="1"/>
          </p:nvPr>
        </p:nvSpPr>
        <p:spPr/>
        <p:txBody>
          <a:bodyPr/>
          <a:lstStyle/>
          <a:p>
            <a:r>
              <a:rPr lang="en-US" dirty="0" smtClean="0"/>
              <a:t>Use streams to overlap the reading of the next set of input feature maps with the processing of the previous input feature maps.</a:t>
            </a:r>
          </a:p>
          <a:p>
            <a:r>
              <a:rPr lang="en-US" dirty="0" smtClean="0"/>
              <a:t>Create unrolled matrix elements on the fly, only when they are loaded into shared memory</a:t>
            </a:r>
          </a:p>
          <a:p>
            <a:r>
              <a:rPr lang="en-US" dirty="0" smtClean="0"/>
              <a:t>Use more advanced algorithms such as FFT to implement convolution</a:t>
            </a:r>
            <a:endParaRPr lang="en-US" dirty="0"/>
          </a:p>
        </p:txBody>
      </p:sp>
    </p:spTree>
    <p:extLst>
      <p:ext uri="{BB962C8B-B14F-4D97-AF65-F5344CB8AC3E}">
        <p14:creationId xmlns:p14="http://schemas.microsoft.com/office/powerpoint/2010/main" val="1804369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Gradient Back-Propagation</a:t>
            </a:r>
            <a:endParaRPr lang="en-US" dirty="0"/>
          </a:p>
        </p:txBody>
      </p:sp>
      <p:sp>
        <p:nvSpPr>
          <p:cNvPr id="5" name="Content Placeholder 4"/>
          <p:cNvSpPr>
            <a:spLocks noGrp="1"/>
          </p:cNvSpPr>
          <p:nvPr>
            <p:ph idx="1"/>
          </p:nvPr>
        </p:nvSpPr>
        <p:spPr/>
        <p:txBody>
          <a:bodyPr>
            <a:normAutofit fontScale="62500" lnSpcReduction="20000"/>
          </a:bodyPr>
          <a:lstStyle/>
          <a:p>
            <a:r>
              <a:rPr lang="en-US" dirty="0"/>
              <a:t>Training of </a:t>
            </a:r>
            <a:r>
              <a:rPr lang="en-US" dirty="0" err="1"/>
              <a:t>ConvNets</a:t>
            </a:r>
            <a:r>
              <a:rPr lang="en-US" dirty="0"/>
              <a:t> is based on a procedure called gradient back-propagation. </a:t>
            </a:r>
            <a:endParaRPr lang="en-US" dirty="0" smtClean="0"/>
          </a:p>
          <a:p>
            <a:endParaRPr lang="en-US" dirty="0"/>
          </a:p>
          <a:p>
            <a:r>
              <a:rPr lang="en-US" dirty="0" smtClean="0"/>
              <a:t>The </a:t>
            </a:r>
            <a:r>
              <a:rPr lang="en-US" dirty="0"/>
              <a:t>training data set is labeled with the “correct answer.” </a:t>
            </a:r>
            <a:endParaRPr lang="en-US" dirty="0" smtClean="0"/>
          </a:p>
          <a:p>
            <a:pPr lvl="1"/>
            <a:r>
              <a:rPr lang="en-US" dirty="0" smtClean="0"/>
              <a:t>In </a:t>
            </a:r>
            <a:r>
              <a:rPr lang="en-US" dirty="0"/>
              <a:t>the hand writing recognition example, the labels give the correct letter in the image. The label information can be used to generate the “correct” output of the last </a:t>
            </a:r>
            <a:r>
              <a:rPr lang="en-US" dirty="0" smtClean="0"/>
              <a:t>stage: </a:t>
            </a:r>
            <a:r>
              <a:rPr lang="en-US" dirty="0"/>
              <a:t>the </a:t>
            </a:r>
            <a:r>
              <a:rPr lang="en-US" dirty="0" smtClean="0"/>
              <a:t>“correct” </a:t>
            </a:r>
            <a:r>
              <a:rPr lang="en-US" dirty="0"/>
              <a:t>probability values of the 10-element vector. </a:t>
            </a:r>
          </a:p>
          <a:p>
            <a:endParaRPr lang="en-US" dirty="0"/>
          </a:p>
          <a:p>
            <a:r>
              <a:rPr lang="en-US" dirty="0"/>
              <a:t>For each training image, the final stage of the network calculates the loss function or the error as the difference between the generated output vector element values and the “correct” output vector element values. </a:t>
            </a:r>
            <a:endParaRPr lang="en-US" dirty="0" smtClean="0"/>
          </a:p>
          <a:p>
            <a:endParaRPr lang="en-US" dirty="0" smtClean="0"/>
          </a:p>
          <a:p>
            <a:r>
              <a:rPr lang="en-US" dirty="0" smtClean="0"/>
              <a:t>Given </a:t>
            </a:r>
            <a:r>
              <a:rPr lang="en-US" dirty="0"/>
              <a:t>a sequence of training images, we can numerically calculate the gradient of the loss function with respect to the output vector. Intuitively, it gives the rate at which the </a:t>
            </a:r>
            <a:r>
              <a:rPr lang="en-US" dirty="0" smtClean="0"/>
              <a:t>error changes </a:t>
            </a:r>
            <a:r>
              <a:rPr lang="en-US" dirty="0"/>
              <a:t>when the value of the output vector </a:t>
            </a:r>
            <a:r>
              <a:rPr lang="en-US" dirty="0" smtClean="0"/>
              <a:t>changes</a:t>
            </a:r>
            <a:r>
              <a:rPr lang="en-US" dirty="0"/>
              <a:t> </a:t>
            </a:r>
            <a:r>
              <a:rPr lang="en-US" dirty="0" smtClean="0"/>
              <a:t>– </a:t>
            </a:r>
            <a:r>
              <a:rPr lang="en-US" dirty="0" err="1" smtClean="0"/>
              <a:t>dE</a:t>
            </a:r>
            <a:r>
              <a:rPr lang="en-US" dirty="0" smtClean="0"/>
              <a:t>/</a:t>
            </a:r>
            <a:r>
              <a:rPr lang="en-US" dirty="0" err="1" smtClean="0"/>
              <a:t>dY</a:t>
            </a:r>
            <a:endParaRPr lang="en-US" dirty="0"/>
          </a:p>
          <a:p>
            <a:endParaRPr lang="en-US" dirty="0"/>
          </a:p>
        </p:txBody>
      </p:sp>
      <p:sp>
        <p:nvSpPr>
          <p:cNvPr id="3" name="Slide Number Placeholder 2"/>
          <p:cNvSpPr>
            <a:spLocks noGrp="1"/>
          </p:cNvSpPr>
          <p:nvPr>
            <p:ph type="sldNum" sz="quarter" idx="4294967295"/>
          </p:nvPr>
        </p:nvSpPr>
        <p:spPr/>
        <p:txBody>
          <a:bodyPr/>
          <a:lstStyle/>
          <a:p>
            <a:fld id="{4A490C5D-AEA8-4823-B9B3-806910A0ECF7}" type="slidenum">
              <a:rPr lang="es-ES" smtClean="0"/>
              <a:pPr/>
              <a:t>15</a:t>
            </a:fld>
            <a:endParaRPr lang="es-ES" dirty="0" smtClean="0"/>
          </a:p>
        </p:txBody>
      </p:sp>
    </p:spTree>
    <p:extLst>
      <p:ext uri="{BB962C8B-B14F-4D97-AF65-F5344CB8AC3E}">
        <p14:creationId xmlns:p14="http://schemas.microsoft.com/office/powerpoint/2010/main" val="3555855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Gradient Back Propagation (Cont.)</a:t>
            </a:r>
            <a:endParaRPr lang="en-US" dirty="0"/>
          </a:p>
        </p:txBody>
      </p:sp>
      <p:sp>
        <p:nvSpPr>
          <p:cNvPr id="3" name="Content Placeholder 2"/>
          <p:cNvSpPr>
            <a:spLocks noGrp="1"/>
          </p:cNvSpPr>
          <p:nvPr>
            <p:ph idx="1"/>
          </p:nvPr>
        </p:nvSpPr>
        <p:spPr/>
        <p:txBody>
          <a:bodyPr/>
          <a:lstStyle/>
          <a:p>
            <a:r>
              <a:rPr lang="en-US" dirty="0" smtClean="0"/>
              <a:t>The process propagates the </a:t>
            </a:r>
            <a:r>
              <a:rPr lang="en-US" dirty="0"/>
              <a:t>gradient from the last layer towards the first layer through all layers of network. </a:t>
            </a:r>
            <a:endParaRPr lang="en-US" dirty="0" smtClean="0"/>
          </a:p>
          <a:p>
            <a:endParaRPr lang="en-US" dirty="0"/>
          </a:p>
          <a:p>
            <a:r>
              <a:rPr lang="en-US" dirty="0" smtClean="0"/>
              <a:t>Each </a:t>
            </a:r>
            <a:r>
              <a:rPr lang="en-US" dirty="0"/>
              <a:t>layer receives as </a:t>
            </a:r>
            <a:r>
              <a:rPr lang="en-US" dirty="0" err="1"/>
              <a:t>dE</a:t>
            </a:r>
            <a:r>
              <a:rPr lang="en-US" dirty="0"/>
              <a:t>/</a:t>
            </a:r>
            <a:r>
              <a:rPr lang="en-US" dirty="0" err="1"/>
              <a:t>dY</a:t>
            </a:r>
            <a:r>
              <a:rPr lang="en-US" dirty="0"/>
              <a:t> – gradient with respect to its output feature maps and computes </a:t>
            </a:r>
            <a:r>
              <a:rPr lang="en-US" dirty="0" err="1"/>
              <a:t>dE</a:t>
            </a:r>
            <a:r>
              <a:rPr lang="en-US" dirty="0"/>
              <a:t>/</a:t>
            </a:r>
            <a:r>
              <a:rPr lang="en-US" dirty="0" err="1"/>
              <a:t>dX</a:t>
            </a:r>
            <a:r>
              <a:rPr lang="en-US" dirty="0"/>
              <a:t> – gradient with respect to its input feature </a:t>
            </a:r>
            <a:r>
              <a:rPr lang="en-US" dirty="0" smtClean="0"/>
              <a:t>maps</a:t>
            </a:r>
          </a:p>
          <a:p>
            <a:endParaRPr lang="en-US" dirty="0"/>
          </a:p>
          <a:p>
            <a:endParaRPr lang="en-US" dirty="0"/>
          </a:p>
        </p:txBody>
      </p:sp>
      <p:sp>
        <p:nvSpPr>
          <p:cNvPr id="4" name="Slide Number Placeholder 3"/>
          <p:cNvSpPr>
            <a:spLocks noGrp="1"/>
          </p:cNvSpPr>
          <p:nvPr>
            <p:ph type="sldNum" sz="quarter" idx="4294967295"/>
          </p:nvPr>
        </p:nvSpPr>
        <p:spPr/>
        <p:txBody>
          <a:bodyPr/>
          <a:lstStyle/>
          <a:p>
            <a:fld id="{4A490C5D-AEA8-4823-B9B3-806910A0ECF7}" type="slidenum">
              <a:rPr lang="es-ES" smtClean="0"/>
              <a:pPr/>
              <a:t>16</a:t>
            </a:fld>
            <a:endParaRPr lang="es-ES" dirty="0" smtClean="0"/>
          </a:p>
        </p:txBody>
      </p:sp>
    </p:spTree>
    <p:extLst>
      <p:ext uri="{BB962C8B-B14F-4D97-AF65-F5344CB8AC3E}">
        <p14:creationId xmlns:p14="http://schemas.microsoft.com/office/powerpoint/2010/main" val="409579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Convolution Layer – Back Propagation of </a:t>
            </a:r>
            <a:r>
              <a:rPr lang="en-US" dirty="0" err="1" smtClean="0"/>
              <a:t>dE</a:t>
            </a:r>
            <a:r>
              <a:rPr lang="en-US" dirty="0" smtClean="0"/>
              <a:t>/DY</a:t>
            </a:r>
            <a:endParaRPr lang="en-US" dirty="0"/>
          </a:p>
        </p:txBody>
      </p:sp>
      <p:sp>
        <p:nvSpPr>
          <p:cNvPr id="3" name="Slide Number Placeholder 2"/>
          <p:cNvSpPr>
            <a:spLocks noGrp="1"/>
          </p:cNvSpPr>
          <p:nvPr>
            <p:ph type="sldNum" sz="quarter" idx="4294967295"/>
          </p:nvPr>
        </p:nvSpPr>
        <p:spPr/>
        <p:txBody>
          <a:bodyPr/>
          <a:lstStyle/>
          <a:p>
            <a:fld id="{4A490C5D-AEA8-4823-B9B3-806910A0ECF7}" type="slidenum">
              <a:rPr lang="es-ES" smtClean="0"/>
              <a:pPr/>
              <a:t>17</a:t>
            </a:fld>
            <a:endParaRPr lang="es-ES" dirty="0" smtClean="0"/>
          </a:p>
        </p:txBody>
      </p:sp>
      <p:pic>
        <p:nvPicPr>
          <p:cNvPr id="4" name="Picture 3"/>
          <p:cNvPicPr>
            <a:picLocks noChangeAspect="1"/>
          </p:cNvPicPr>
          <p:nvPr/>
        </p:nvPicPr>
        <p:blipFill>
          <a:blip r:embed="rId2"/>
          <a:stretch>
            <a:fillRect/>
          </a:stretch>
        </p:blipFill>
        <p:spPr>
          <a:xfrm>
            <a:off x="323529" y="1340768"/>
            <a:ext cx="8239460" cy="4608512"/>
          </a:xfrm>
          <a:prstGeom prst="rect">
            <a:avLst/>
          </a:prstGeom>
        </p:spPr>
      </p:pic>
    </p:spTree>
    <p:extLst>
      <p:ext uri="{BB962C8B-B14F-4D97-AF65-F5344CB8AC3E}">
        <p14:creationId xmlns:p14="http://schemas.microsoft.com/office/powerpoint/2010/main" val="4052946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4294967295"/>
          </p:nvPr>
        </p:nvSpPr>
        <p:spPr/>
        <p:txBody>
          <a:bodyPr/>
          <a:lstStyle/>
          <a:p>
            <a:fld id="{4A490C5D-AEA8-4823-B9B3-806910A0ECF7}" type="slidenum">
              <a:rPr lang="es-ES" smtClean="0"/>
              <a:pPr/>
              <a:t>18</a:t>
            </a:fld>
            <a:endParaRPr lang="es-ES" dirty="0" smtClean="0"/>
          </a:p>
        </p:txBody>
      </p:sp>
      <p:sp>
        <p:nvSpPr>
          <p:cNvPr id="4" name="Rectangle 2"/>
          <p:cNvSpPr>
            <a:spLocks noChangeArrowheads="1"/>
          </p:cNvSpPr>
          <p:nvPr/>
        </p:nvSpPr>
        <p:spPr bwMode="auto">
          <a:xfrm>
            <a:off x="-114059" y="1147045"/>
            <a:ext cx="1606842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nvPr>
        </p:nvGraphicFramePr>
        <p:xfrm>
          <a:off x="-114059" y="1147046"/>
          <a:ext cx="9150555" cy="4896544"/>
        </p:xfrm>
        <a:graphic>
          <a:graphicData uri="http://schemas.openxmlformats.org/presentationml/2006/ole">
            <mc:AlternateContent xmlns:mc="http://schemas.openxmlformats.org/markup-compatibility/2006">
              <mc:Choice xmlns:v="urn:schemas-microsoft-com:vml" Requires="v">
                <p:oleObj spid="_x0000_s4106" r:id="rId3" imgW="4591185" imgH="2486025" progId="Visio.Drawing.11">
                  <p:embed/>
                </p:oleObj>
              </mc:Choice>
              <mc:Fallback>
                <p:oleObj r:id="rId3" imgW="4591185" imgH="2486025" progId="Visio.Drawing.11">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059" y="1147046"/>
                        <a:ext cx="9150555" cy="4896544"/>
                      </a:xfrm>
                      <a:prstGeom prst="rect">
                        <a:avLst/>
                      </a:prstGeom>
                      <a:noFill/>
                    </p:spPr>
                  </p:pic>
                </p:oleObj>
              </mc:Fallback>
            </mc:AlternateContent>
          </a:graphicData>
        </a:graphic>
      </p:graphicFrame>
    </p:spTree>
    <p:extLst>
      <p:ext uri="{BB962C8B-B14F-4D97-AF65-F5344CB8AC3E}">
        <p14:creationId xmlns:p14="http://schemas.microsoft.com/office/powerpoint/2010/main" val="3140228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Weights</a:t>
            </a:r>
            <a:endParaRPr lang="en-US" dirty="0"/>
          </a:p>
        </p:txBody>
      </p:sp>
      <p:sp>
        <p:nvSpPr>
          <p:cNvPr id="3" name="Content Placeholder 2"/>
          <p:cNvSpPr>
            <a:spLocks noGrp="1"/>
          </p:cNvSpPr>
          <p:nvPr>
            <p:ph idx="1"/>
          </p:nvPr>
        </p:nvSpPr>
        <p:spPr/>
        <p:txBody>
          <a:bodyPr/>
          <a:lstStyle/>
          <a:p>
            <a:r>
              <a:rPr lang="en-US" dirty="0"/>
              <a:t>After the </a:t>
            </a:r>
            <a:r>
              <a:rPr lang="en-US" dirty="0" err="1"/>
              <a:t>dE</a:t>
            </a:r>
            <a:r>
              <a:rPr lang="en-US" dirty="0"/>
              <a:t>/</a:t>
            </a:r>
            <a:r>
              <a:rPr lang="en-US" dirty="0" err="1"/>
              <a:t>dW</a:t>
            </a:r>
            <a:r>
              <a:rPr lang="en-US" dirty="0"/>
              <a:t> values at all feature map element positions are computed, weights are updated:  </a:t>
            </a:r>
            <a:endParaRPr lang="en-US" dirty="0" smtClean="0"/>
          </a:p>
          <a:p>
            <a:endParaRPr lang="en-US" dirty="0" smtClean="0"/>
          </a:p>
          <a:p>
            <a:r>
              <a:rPr lang="en-US" dirty="0" smtClean="0"/>
              <a:t>For each weight value</a:t>
            </a:r>
            <a:endParaRPr lang="en-US" dirty="0"/>
          </a:p>
          <a:p>
            <a:pPr marL="0" indent="0">
              <a:buNone/>
            </a:pPr>
            <a:r>
              <a:rPr lang="en-US" dirty="0" smtClean="0"/>
              <a:t>    w(t+1</a:t>
            </a:r>
            <a:r>
              <a:rPr lang="en-US" dirty="0"/>
              <a:t>) = </a:t>
            </a:r>
            <a:r>
              <a:rPr lang="en-US" dirty="0" smtClean="0"/>
              <a:t>w(t</a:t>
            </a:r>
            <a:r>
              <a:rPr lang="en-US" dirty="0"/>
              <a:t>) </a:t>
            </a:r>
            <a:r>
              <a:rPr lang="en-US" dirty="0" smtClean="0"/>
              <a:t>– λ/ </a:t>
            </a:r>
            <a:r>
              <a:rPr lang="en-US" dirty="0" err="1" smtClean="0"/>
              <a:t>dE</a:t>
            </a:r>
            <a:r>
              <a:rPr lang="en-US" dirty="0" smtClean="0"/>
              <a:t>/</a:t>
            </a:r>
            <a:r>
              <a:rPr lang="en-US" dirty="0" err="1" smtClean="0"/>
              <a:t>dw</a:t>
            </a:r>
            <a:r>
              <a:rPr lang="en-US" dirty="0" smtClean="0"/>
              <a:t>, </a:t>
            </a:r>
          </a:p>
          <a:p>
            <a:pPr marL="0" indent="0">
              <a:buNone/>
            </a:pPr>
            <a:endParaRPr lang="en-US" dirty="0"/>
          </a:p>
          <a:p>
            <a:pPr marL="0" indent="0">
              <a:buNone/>
            </a:pPr>
            <a:r>
              <a:rPr lang="en-US" dirty="0" smtClean="0"/>
              <a:t>     where  </a:t>
            </a:r>
            <a:r>
              <a:rPr lang="en-US" dirty="0"/>
              <a:t>λ is the learning rate. </a:t>
            </a:r>
          </a:p>
        </p:txBody>
      </p:sp>
      <p:sp>
        <p:nvSpPr>
          <p:cNvPr id="4" name="Slide Number Placeholder 3"/>
          <p:cNvSpPr>
            <a:spLocks noGrp="1"/>
          </p:cNvSpPr>
          <p:nvPr>
            <p:ph type="sldNum" sz="quarter" idx="4294967295"/>
          </p:nvPr>
        </p:nvSpPr>
        <p:spPr/>
        <p:txBody>
          <a:bodyPr/>
          <a:lstStyle/>
          <a:p>
            <a:fld id="{4A490C5D-AEA8-4823-B9B3-806910A0ECF7}" type="slidenum">
              <a:rPr lang="es-ES" smtClean="0"/>
              <a:pPr/>
              <a:t>19</a:t>
            </a:fld>
            <a:endParaRPr lang="es-ES" dirty="0" smtClean="0"/>
          </a:p>
        </p:txBody>
      </p:sp>
    </p:spTree>
    <p:extLst>
      <p:ext uri="{BB962C8B-B14F-4D97-AF65-F5344CB8AC3E}">
        <p14:creationId xmlns:p14="http://schemas.microsoft.com/office/powerpoint/2010/main" val="2805112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To learn more about the implementation of a convolutional neural network</a:t>
            </a:r>
          </a:p>
          <a:p>
            <a:pPr lvl="1"/>
            <a:r>
              <a:rPr lang="en-US" dirty="0" smtClean="0"/>
              <a:t>Optimizations</a:t>
            </a:r>
          </a:p>
        </p:txBody>
      </p:sp>
    </p:spTree>
    <p:extLst>
      <p:ext uri="{BB962C8B-B14F-4D97-AF65-F5344CB8AC3E}">
        <p14:creationId xmlns:p14="http://schemas.microsoft.com/office/powerpoint/2010/main" val="3475435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Calculating </a:t>
            </a:r>
            <a:r>
              <a:rPr lang="en-US" dirty="0" err="1" smtClean="0"/>
              <a:t>dE</a:t>
            </a:r>
            <a:r>
              <a:rPr lang="en-US" dirty="0" smtClean="0"/>
              <a:t>/</a:t>
            </a:r>
            <a:r>
              <a:rPr lang="en-US" dirty="0" err="1" smtClean="0"/>
              <a:t>dX</a:t>
            </a:r>
            <a:endParaRPr lang="en-US" dirty="0"/>
          </a:p>
        </p:txBody>
      </p:sp>
      <p:sp>
        <p:nvSpPr>
          <p:cNvPr id="3" name="Slide Number Placeholder 2"/>
          <p:cNvSpPr>
            <a:spLocks noGrp="1"/>
          </p:cNvSpPr>
          <p:nvPr>
            <p:ph type="sldNum" sz="quarter" idx="4294967295"/>
          </p:nvPr>
        </p:nvSpPr>
        <p:spPr/>
        <p:txBody>
          <a:bodyPr/>
          <a:lstStyle/>
          <a:p>
            <a:fld id="{4A490C5D-AEA8-4823-B9B3-806910A0ECF7}" type="slidenum">
              <a:rPr lang="es-ES" smtClean="0"/>
              <a:pPr/>
              <a:t>20</a:t>
            </a:fld>
            <a:endParaRPr lang="es-ES" dirty="0" smtClean="0"/>
          </a:p>
        </p:txBody>
      </p:sp>
      <p:sp>
        <p:nvSpPr>
          <p:cNvPr id="6" name="Rectangle 5"/>
          <p:cNvSpPr/>
          <p:nvPr/>
        </p:nvSpPr>
        <p:spPr>
          <a:xfrm>
            <a:off x="133747" y="919476"/>
            <a:ext cx="8496944" cy="5355312"/>
          </a:xfrm>
          <a:prstGeom prst="rect">
            <a:avLst/>
          </a:prstGeom>
        </p:spPr>
        <p:txBody>
          <a:bodyPr wrap="square">
            <a:spAutoFit/>
          </a:bodyPr>
          <a:lstStyle/>
          <a:p>
            <a:r>
              <a:rPr lang="en-US" dirty="0">
                <a:latin typeface="Calibri" panose="020F0502020204030204" pitchFamily="34" charset="0"/>
                <a:ea typeface="Times New Roman" panose="02020603050405020304" pitchFamily="18" charset="0"/>
                <a:cs typeface="Times New Roman" panose="02020603050405020304" pitchFamily="18" charset="0"/>
              </a:rPr>
              <a:t>void </a:t>
            </a:r>
            <a:r>
              <a:rPr lang="en-US" dirty="0" err="1">
                <a:latin typeface="Calibri" panose="020F0502020204030204" pitchFamily="34" charset="0"/>
                <a:ea typeface="Times New Roman" panose="02020603050405020304" pitchFamily="18" charset="0"/>
                <a:cs typeface="Times New Roman" panose="02020603050405020304" pitchFamily="18" charset="0"/>
              </a:rPr>
              <a:t>convLayer_backward_dgrad</a:t>
            </a:r>
            <a:r>
              <a:rPr lang="en-US" dirty="0">
                <a:latin typeface="Calibri" panose="020F0502020204030204" pitchFamily="34" charset="0"/>
                <a:ea typeface="Times New Roman" panose="02020603050405020304" pitchFamily="18" charset="0"/>
                <a:cs typeface="Times New Roman" panose="02020603050405020304" pitchFamily="18" charset="0"/>
              </a:rPr>
              <a:t>(</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M,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C,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H,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W,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K, </a:t>
            </a: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r>
              <a:rPr lang="en-US" dirty="0">
                <a:latin typeface="Calibri" panose="020F0502020204030204" pitchFamily="34" charset="0"/>
                <a:ea typeface="Times New Roman" panose="02020603050405020304" pitchFamily="18" charset="0"/>
                <a:cs typeface="Times New Roman" panose="02020603050405020304" pitchFamily="18" charset="0"/>
              </a:rPr>
              <a:t>float* </a:t>
            </a:r>
            <a:r>
              <a:rPr lang="en-US" dirty="0" err="1">
                <a:latin typeface="Calibri" panose="020F0502020204030204" pitchFamily="34" charset="0"/>
                <a:ea typeface="Times New Roman" panose="02020603050405020304" pitchFamily="18" charset="0"/>
                <a:cs typeface="Times New Roman" panose="02020603050405020304" pitchFamily="18" charset="0"/>
              </a:rPr>
              <a:t>dE_dY</a:t>
            </a:r>
            <a:r>
              <a:rPr lang="en-US" dirty="0">
                <a:latin typeface="Calibri" panose="020F0502020204030204" pitchFamily="34" charset="0"/>
                <a:ea typeface="Times New Roman" panose="02020603050405020304" pitchFamily="18" charset="0"/>
                <a:cs typeface="Times New Roman" panose="02020603050405020304" pitchFamily="18" charset="0"/>
              </a:rPr>
              <a:t>, float* W, float* </a:t>
            </a:r>
            <a:r>
              <a:rPr lang="en-US" dirty="0" err="1">
                <a:latin typeface="Calibri" panose="020F0502020204030204" pitchFamily="34" charset="0"/>
                <a:ea typeface="Times New Roman" panose="02020603050405020304" pitchFamily="18" charset="0"/>
                <a:cs typeface="Times New Roman" panose="02020603050405020304" pitchFamily="18" charset="0"/>
              </a:rPr>
              <a:t>dE_dX</a:t>
            </a:r>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m, c, h, w, p, q;</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H_out</a:t>
            </a:r>
            <a:r>
              <a:rPr lang="en-US" dirty="0">
                <a:latin typeface="Calibri" panose="020F0502020204030204" pitchFamily="34" charset="0"/>
                <a:ea typeface="Times New Roman" panose="02020603050405020304" pitchFamily="18" charset="0"/>
                <a:cs typeface="Times New Roman" panose="02020603050405020304" pitchFamily="18" charset="0"/>
              </a:rPr>
              <a:t> = H – K + 1;</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W_out</a:t>
            </a:r>
            <a:r>
              <a:rPr lang="en-US" dirty="0">
                <a:latin typeface="Calibri" panose="020F0502020204030204" pitchFamily="34" charset="0"/>
                <a:ea typeface="Times New Roman" panose="02020603050405020304" pitchFamily="18" charset="0"/>
                <a:cs typeface="Times New Roman" panose="02020603050405020304" pitchFamily="18" charset="0"/>
              </a:rPr>
              <a:t> = W – K + 1;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for(c = 0;  c &lt; C; </a:t>
            </a:r>
            <a:r>
              <a:rPr lang="en-US" dirty="0" err="1">
                <a:latin typeface="Calibri" panose="020F0502020204030204" pitchFamily="34" charset="0"/>
                <a:ea typeface="Times New Roman" panose="02020603050405020304" pitchFamily="18" charset="0"/>
                <a:cs typeface="Times New Roman" panose="02020603050405020304" pitchFamily="18" charset="0"/>
              </a:rPr>
              <a:t>c++</a:t>
            </a:r>
            <a:r>
              <a:rPr lang="en-US" dirty="0">
                <a:latin typeface="Calibri" panose="020F0502020204030204" pitchFamily="34"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for(h = 0; h &lt; H; h++)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for(w = 0; w &lt; W; w++)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dE_dX</a:t>
            </a:r>
            <a:r>
              <a:rPr lang="en-US" dirty="0">
                <a:latin typeface="Calibri" panose="020F0502020204030204" pitchFamily="34" charset="0"/>
                <a:ea typeface="Times New Roman" panose="02020603050405020304" pitchFamily="18" charset="0"/>
                <a:cs typeface="Times New Roman" panose="02020603050405020304" pitchFamily="18" charset="0"/>
              </a:rPr>
              <a:t>[c, h, w] = 0.;</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for(m = 0;  m &lt; M;  m++)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for(h = 0; h &lt; </a:t>
            </a:r>
            <a:r>
              <a:rPr lang="en-US" dirty="0" err="1">
                <a:latin typeface="Calibri" panose="020F0502020204030204" pitchFamily="34" charset="0"/>
                <a:ea typeface="Times New Roman" panose="02020603050405020304" pitchFamily="18" charset="0"/>
                <a:cs typeface="Times New Roman" panose="02020603050405020304" pitchFamily="18" charset="0"/>
              </a:rPr>
              <a:t>H_out</a:t>
            </a:r>
            <a:r>
              <a:rPr lang="en-US" dirty="0">
                <a:latin typeface="Calibri" panose="020F0502020204030204" pitchFamily="34" charset="0"/>
                <a:ea typeface="Times New Roman" panose="02020603050405020304" pitchFamily="18" charset="0"/>
                <a:cs typeface="Times New Roman" panose="02020603050405020304" pitchFamily="18" charset="0"/>
              </a:rPr>
              <a:t>; h++)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for(w = 0; w &lt; </a:t>
            </a:r>
            <a:r>
              <a:rPr lang="en-US" dirty="0" err="1">
                <a:latin typeface="Calibri" panose="020F0502020204030204" pitchFamily="34" charset="0"/>
                <a:ea typeface="Times New Roman" panose="02020603050405020304" pitchFamily="18" charset="0"/>
                <a:cs typeface="Times New Roman" panose="02020603050405020304" pitchFamily="18" charset="0"/>
              </a:rPr>
              <a:t>W_out</a:t>
            </a:r>
            <a:r>
              <a:rPr lang="en-US" dirty="0">
                <a:latin typeface="Calibri" panose="020F0502020204030204" pitchFamily="34" charset="0"/>
                <a:ea typeface="Times New Roman" panose="02020603050405020304" pitchFamily="18" charset="0"/>
                <a:cs typeface="Times New Roman" panose="02020603050405020304" pitchFamily="18" charset="0"/>
              </a:rPr>
              <a:t>; w++)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    for(c = 0;  c &lt; C; </a:t>
            </a:r>
            <a:r>
              <a:rPr lang="en-US" dirty="0" err="1">
                <a:latin typeface="Calibri" panose="020F0502020204030204" pitchFamily="34" charset="0"/>
                <a:ea typeface="Times New Roman" panose="02020603050405020304" pitchFamily="18" charset="0"/>
                <a:cs typeface="Times New Roman" panose="02020603050405020304" pitchFamily="18" charset="0"/>
              </a:rPr>
              <a:t>c++</a:t>
            </a:r>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       for(p = 0; p &lt; K; 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         for(q = 0; q &lt; K; q++)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dE_dX</a:t>
            </a:r>
            <a:r>
              <a:rPr lang="en-US" dirty="0">
                <a:latin typeface="Calibri" panose="020F0502020204030204" pitchFamily="34" charset="0"/>
                <a:ea typeface="Times New Roman" panose="02020603050405020304" pitchFamily="18" charset="0"/>
                <a:cs typeface="Times New Roman" panose="02020603050405020304" pitchFamily="18" charset="0"/>
              </a:rPr>
              <a:t>[c, h + p, w + q] += </a:t>
            </a:r>
            <a:r>
              <a:rPr lang="en-US" dirty="0" err="1">
                <a:latin typeface="Calibri" panose="020F0502020204030204" pitchFamily="34" charset="0"/>
                <a:ea typeface="Times New Roman" panose="02020603050405020304" pitchFamily="18" charset="0"/>
                <a:cs typeface="Times New Roman" panose="02020603050405020304" pitchFamily="18" charset="0"/>
              </a:rPr>
              <a:t>dE_dY</a:t>
            </a:r>
            <a:r>
              <a:rPr lang="en-US" dirty="0">
                <a:latin typeface="Calibri" panose="020F0502020204030204" pitchFamily="34" charset="0"/>
                <a:ea typeface="Times New Roman" panose="02020603050405020304" pitchFamily="18" charset="0"/>
                <a:cs typeface="Times New Roman" panose="02020603050405020304" pitchFamily="18" charset="0"/>
              </a:rPr>
              <a:t>[m, h, w] * W[m, c, p, q];</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6525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a:t>
            </a:r>
            <a:r>
              <a:rPr lang="en-US" dirty="0" err="1" smtClean="0"/>
              <a:t>dE</a:t>
            </a:r>
            <a:r>
              <a:rPr lang="en-US" dirty="0" smtClean="0"/>
              <a:t>/</a:t>
            </a:r>
            <a:r>
              <a:rPr lang="en-US" dirty="0" err="1" smtClean="0"/>
              <a:t>dW</a:t>
            </a:r>
            <a:endParaRPr lang="en-US" dirty="0"/>
          </a:p>
        </p:txBody>
      </p:sp>
      <p:sp>
        <p:nvSpPr>
          <p:cNvPr id="4" name="Slide Number Placeholder 3"/>
          <p:cNvSpPr>
            <a:spLocks noGrp="1"/>
          </p:cNvSpPr>
          <p:nvPr>
            <p:ph type="sldNum" sz="quarter" idx="4294967295"/>
          </p:nvPr>
        </p:nvSpPr>
        <p:spPr/>
        <p:txBody>
          <a:bodyPr/>
          <a:lstStyle/>
          <a:p>
            <a:fld id="{4A490C5D-AEA8-4823-B9B3-806910A0ECF7}" type="slidenum">
              <a:rPr lang="es-ES" smtClean="0"/>
              <a:pPr/>
              <a:t>21</a:t>
            </a:fld>
            <a:endParaRPr lang="es-ES" dirty="0" smtClean="0"/>
          </a:p>
        </p:txBody>
      </p:sp>
      <p:sp>
        <p:nvSpPr>
          <p:cNvPr id="5" name="Rectangle 4"/>
          <p:cNvSpPr/>
          <p:nvPr/>
        </p:nvSpPr>
        <p:spPr>
          <a:xfrm>
            <a:off x="107504" y="1052735"/>
            <a:ext cx="8712968" cy="5355312"/>
          </a:xfrm>
          <a:prstGeom prst="rect">
            <a:avLst/>
          </a:prstGeom>
        </p:spPr>
        <p:txBody>
          <a:bodyPr wrap="square">
            <a:spAutoFit/>
          </a:bodyPr>
          <a:lstStyle/>
          <a:p>
            <a:r>
              <a:rPr lang="en-US" dirty="0">
                <a:latin typeface="Calibri" panose="020F0502020204030204" pitchFamily="34" charset="0"/>
                <a:ea typeface="Times New Roman" panose="02020603050405020304" pitchFamily="18" charset="0"/>
                <a:cs typeface="Times New Roman" panose="02020603050405020304" pitchFamily="18" charset="0"/>
              </a:rPr>
              <a:t>void </a:t>
            </a:r>
            <a:r>
              <a:rPr lang="en-US" dirty="0" err="1">
                <a:latin typeface="Calibri" panose="020F0502020204030204" pitchFamily="34" charset="0"/>
                <a:ea typeface="Times New Roman" panose="02020603050405020304" pitchFamily="18" charset="0"/>
                <a:cs typeface="Times New Roman" panose="02020603050405020304" pitchFamily="18" charset="0"/>
              </a:rPr>
              <a:t>convLayer_backward_wgrad</a:t>
            </a:r>
            <a:r>
              <a:rPr lang="en-US" dirty="0">
                <a:latin typeface="Calibri" panose="020F0502020204030204" pitchFamily="34" charset="0"/>
                <a:ea typeface="Times New Roman" panose="02020603050405020304" pitchFamily="18" charset="0"/>
                <a:cs typeface="Times New Roman" panose="02020603050405020304" pitchFamily="18" charset="0"/>
              </a:rPr>
              <a:t>(</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M,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C,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H,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W,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K,</a:t>
            </a:r>
            <a:endParaRPr lang="en-US" dirty="0">
              <a:latin typeface="Calibri" panose="020F0502020204030204" pitchFamily="34" charset="0"/>
              <a:ea typeface="Calibri" panose="020F0502020204030204" pitchFamily="34" charset="0"/>
              <a:cs typeface="Times New Roman" panose="02020603050405020304" pitchFamily="18" charset="0"/>
            </a:endParaRPr>
          </a:p>
          <a:p>
            <a:pPr indent="457200"/>
            <a:r>
              <a:rPr lang="en-US" dirty="0">
                <a:latin typeface="Calibri" panose="020F0502020204030204" pitchFamily="34" charset="0"/>
                <a:ea typeface="Times New Roman" panose="02020603050405020304" pitchFamily="18" charset="0"/>
                <a:cs typeface="Times New Roman" panose="02020603050405020304" pitchFamily="18" charset="0"/>
              </a:rPr>
              <a:t>    float* </a:t>
            </a:r>
            <a:r>
              <a:rPr lang="en-US" dirty="0" err="1">
                <a:latin typeface="Calibri" panose="020F0502020204030204" pitchFamily="34" charset="0"/>
                <a:ea typeface="Times New Roman" panose="02020603050405020304" pitchFamily="18" charset="0"/>
                <a:cs typeface="Times New Roman" panose="02020603050405020304" pitchFamily="18" charset="0"/>
              </a:rPr>
              <a:t>dE_dY</a:t>
            </a:r>
            <a:r>
              <a:rPr lang="en-US" dirty="0">
                <a:latin typeface="Calibri" panose="020F0502020204030204" pitchFamily="34" charset="0"/>
                <a:ea typeface="Times New Roman" panose="02020603050405020304" pitchFamily="18" charset="0"/>
                <a:cs typeface="Times New Roman" panose="02020603050405020304" pitchFamily="18" charset="0"/>
              </a:rPr>
              <a:t>, float* X, float* </a:t>
            </a:r>
            <a:r>
              <a:rPr lang="en-US" dirty="0" err="1">
                <a:latin typeface="Calibri" panose="020F0502020204030204" pitchFamily="34" charset="0"/>
                <a:ea typeface="Times New Roman" panose="02020603050405020304" pitchFamily="18" charset="0"/>
                <a:cs typeface="Times New Roman" panose="02020603050405020304" pitchFamily="18" charset="0"/>
              </a:rPr>
              <a:t>dE_dW</a:t>
            </a:r>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m, c, h, w, p, q;</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H_out</a:t>
            </a:r>
            <a:r>
              <a:rPr lang="en-US" dirty="0">
                <a:latin typeface="Calibri" panose="020F0502020204030204" pitchFamily="34" charset="0"/>
                <a:ea typeface="Times New Roman" panose="02020603050405020304" pitchFamily="18" charset="0"/>
                <a:cs typeface="Times New Roman" panose="02020603050405020304" pitchFamily="18" charset="0"/>
              </a:rPr>
              <a:t> = H – K + 1;</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int</a:t>
            </a:r>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W_out</a:t>
            </a:r>
            <a:r>
              <a:rPr lang="en-US" dirty="0">
                <a:latin typeface="Calibri" panose="020F0502020204030204" pitchFamily="34" charset="0"/>
                <a:ea typeface="Times New Roman" panose="02020603050405020304" pitchFamily="18" charset="0"/>
                <a:cs typeface="Times New Roman" panose="02020603050405020304" pitchFamily="18" charset="0"/>
              </a:rPr>
              <a:t> = W – K + 1;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for(m = 0; m &lt; M; m++)</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for(c = 0; c &lt; C; </a:t>
            </a:r>
            <a:r>
              <a:rPr lang="en-US" dirty="0" err="1">
                <a:latin typeface="Calibri" panose="020F0502020204030204" pitchFamily="34" charset="0"/>
                <a:ea typeface="Times New Roman" panose="02020603050405020304" pitchFamily="18" charset="0"/>
                <a:cs typeface="Times New Roman" panose="02020603050405020304" pitchFamily="18" charset="0"/>
              </a:rPr>
              <a:t>c++</a:t>
            </a:r>
            <a:r>
              <a:rPr lang="en-US" dirty="0">
                <a:latin typeface="Calibri" panose="020F0502020204030204" pitchFamily="34"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for(p = 0; p &lt; K; p++)</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for(q = 0; q &lt; K; q++)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dE_dW</a:t>
            </a:r>
            <a:r>
              <a:rPr lang="en-US" dirty="0">
                <a:latin typeface="Calibri" panose="020F0502020204030204" pitchFamily="34" charset="0"/>
                <a:ea typeface="Times New Roman" panose="02020603050405020304" pitchFamily="18" charset="0"/>
                <a:cs typeface="Times New Roman" panose="02020603050405020304" pitchFamily="18" charset="0"/>
              </a:rPr>
              <a:t>[m, c, p, q] = 0.;</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for(m = 0;  m &lt; M;  m++)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for(h = 0; h &lt; </a:t>
            </a:r>
            <a:r>
              <a:rPr lang="en-US" dirty="0" err="1">
                <a:latin typeface="Calibri" panose="020F0502020204030204" pitchFamily="34" charset="0"/>
                <a:ea typeface="Times New Roman" panose="02020603050405020304" pitchFamily="18" charset="0"/>
                <a:cs typeface="Times New Roman" panose="02020603050405020304" pitchFamily="18" charset="0"/>
              </a:rPr>
              <a:t>H_out</a:t>
            </a:r>
            <a:r>
              <a:rPr lang="en-US" dirty="0">
                <a:latin typeface="Calibri" panose="020F0502020204030204" pitchFamily="34" charset="0"/>
                <a:ea typeface="Times New Roman" panose="02020603050405020304" pitchFamily="18" charset="0"/>
                <a:cs typeface="Times New Roman" panose="02020603050405020304" pitchFamily="18" charset="0"/>
              </a:rPr>
              <a:t>; h++)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for(w = 0; w &lt; </a:t>
            </a:r>
            <a:r>
              <a:rPr lang="en-US" dirty="0" err="1">
                <a:latin typeface="Calibri" panose="020F0502020204030204" pitchFamily="34" charset="0"/>
                <a:ea typeface="Times New Roman" panose="02020603050405020304" pitchFamily="18" charset="0"/>
                <a:cs typeface="Times New Roman" panose="02020603050405020304" pitchFamily="18" charset="0"/>
              </a:rPr>
              <a:t>W_out</a:t>
            </a:r>
            <a:r>
              <a:rPr lang="en-US" dirty="0">
                <a:latin typeface="Calibri" panose="020F0502020204030204" pitchFamily="34" charset="0"/>
                <a:ea typeface="Times New Roman" panose="02020603050405020304" pitchFamily="18" charset="0"/>
                <a:cs typeface="Times New Roman" panose="02020603050405020304" pitchFamily="18" charset="0"/>
              </a:rPr>
              <a:t>; w++)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for(c = 0;  c</a:t>
            </a:r>
            <a:r>
              <a:rPr lang="en-US" dirty="0">
                <a:latin typeface="Consolas" panose="020B0609020204030204" pitchFamily="49" charset="0"/>
                <a:ea typeface="Calibri" panose="020F0502020204030204" pitchFamily="34" charset="0"/>
                <a:cs typeface="Consolas" panose="020B0609020204030204" pitchFamily="49" charset="0"/>
              </a:rPr>
              <a:t> &lt; C; </a:t>
            </a:r>
            <a:r>
              <a:rPr lang="en-US" dirty="0" err="1">
                <a:latin typeface="Consolas" panose="020B0609020204030204" pitchFamily="49" charset="0"/>
                <a:ea typeface="Calibri" panose="020F0502020204030204" pitchFamily="34" charset="0"/>
                <a:cs typeface="Consolas" panose="020B0609020204030204" pitchFamily="49" charset="0"/>
              </a:rPr>
              <a:t>c++</a:t>
            </a:r>
            <a:r>
              <a:rPr lang="en-US" dirty="0">
                <a:latin typeface="Consolas" panose="020B0609020204030204" pitchFamily="49" charset="0"/>
                <a:ea typeface="Calibri" panose="020F0502020204030204" pitchFamily="34" charset="0"/>
                <a:cs typeface="Consolas" panose="020B0609020204030204" pitchFamily="49"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for(p = 0; p &lt; K; p++)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for(q = 0; q &lt; K; q++)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dE_dW</a:t>
            </a:r>
            <a:r>
              <a:rPr lang="en-US" dirty="0">
                <a:latin typeface="Calibri" panose="020F0502020204030204" pitchFamily="34" charset="0"/>
                <a:ea typeface="Times New Roman" panose="02020603050405020304" pitchFamily="18" charset="0"/>
                <a:cs typeface="Times New Roman" panose="02020603050405020304" pitchFamily="18" charset="0"/>
              </a:rPr>
              <a:t>[m, c, p, q] += X[c, h + p, w + q] * </a:t>
            </a:r>
            <a:r>
              <a:rPr lang="en-US" dirty="0" err="1">
                <a:latin typeface="Calibri" panose="020F0502020204030204" pitchFamily="34" charset="0"/>
                <a:ea typeface="Times New Roman" panose="02020603050405020304" pitchFamily="18" charset="0"/>
                <a:cs typeface="Times New Roman" panose="02020603050405020304" pitchFamily="18" charset="0"/>
              </a:rPr>
              <a:t>dE_dY</a:t>
            </a:r>
            <a:r>
              <a:rPr lang="en-US" dirty="0">
                <a:latin typeface="Calibri" panose="020F0502020204030204" pitchFamily="34" charset="0"/>
                <a:ea typeface="Times New Roman" panose="02020603050405020304" pitchFamily="18" charset="0"/>
                <a:cs typeface="Times New Roman" panose="02020603050405020304" pitchFamily="18" charset="0"/>
              </a:rPr>
              <a:t>[m, c, h, w];</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487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Any Questions?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613873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
            <a:ext cx="7923213" cy="1141413"/>
          </a:xfrm>
        </p:spPr>
        <p:txBody>
          <a:bodyPr/>
          <a:lstStyle/>
          <a:p>
            <a:r>
              <a:rPr lang="en-US" sz="3600" dirty="0" smtClean="0"/>
              <a:t>Implementing a convolution </a:t>
            </a:r>
            <a:r>
              <a:rPr lang="en-US" sz="3600" dirty="0"/>
              <a:t>l</a:t>
            </a:r>
            <a:r>
              <a:rPr lang="en-US" sz="3600" dirty="0" smtClean="0"/>
              <a:t>ayer with matrix multiplication</a:t>
            </a:r>
            <a:endParaRPr lang="en-US" sz="3600" dirty="0"/>
          </a:p>
        </p:txBody>
      </p:sp>
      <p:sp>
        <p:nvSpPr>
          <p:cNvPr id="3" name="Slide Number Placeholder 2"/>
          <p:cNvSpPr>
            <a:spLocks noGrp="1"/>
          </p:cNvSpPr>
          <p:nvPr>
            <p:ph type="sldNum" sz="quarter" idx="4294967295"/>
          </p:nvPr>
        </p:nvSpPr>
        <p:spPr/>
        <p:txBody>
          <a:bodyPr/>
          <a:lstStyle/>
          <a:p>
            <a:fld id="{4A490C5D-AEA8-4823-B9B3-806910A0ECF7}" type="slidenum">
              <a:rPr lang="es-ES" smtClean="0"/>
              <a:pPr/>
              <a:t>3</a:t>
            </a:fld>
            <a:endParaRPr lang="es-ES" dirty="0" smtClean="0"/>
          </a:p>
        </p:txBody>
      </p:sp>
      <p:sp>
        <p:nvSpPr>
          <p:cNvPr id="4" name="Rectangle 2"/>
          <p:cNvSpPr>
            <a:spLocks noChangeArrowheads="1"/>
          </p:cNvSpPr>
          <p:nvPr/>
        </p:nvSpPr>
        <p:spPr bwMode="auto">
          <a:xfrm>
            <a:off x="2209800" y="990600"/>
            <a:ext cx="100330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9133542"/>
              </p:ext>
            </p:extLst>
          </p:nvPr>
        </p:nvGraphicFramePr>
        <p:xfrm>
          <a:off x="2209800" y="990600"/>
          <a:ext cx="5410200" cy="6019849"/>
        </p:xfrm>
        <a:graphic>
          <a:graphicData uri="http://schemas.openxmlformats.org/presentationml/2006/ole">
            <mc:AlternateContent xmlns:mc="http://schemas.openxmlformats.org/markup-compatibility/2006">
              <mc:Choice xmlns:v="urn:schemas-microsoft-com:vml" Requires="v">
                <p:oleObj spid="_x0000_s3091" r:id="rId3" imgW="7772400" imgH="8705940" progId="Visio.Drawing.11">
                  <p:embed/>
                </p:oleObj>
              </mc:Choice>
              <mc:Fallback>
                <p:oleObj r:id="rId3" imgW="7772400" imgH="870594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990600"/>
                        <a:ext cx="5410200" cy="6019849"/>
                      </a:xfrm>
                      <a:prstGeom prst="rect">
                        <a:avLst/>
                      </a:prstGeom>
                      <a:noFill/>
                    </p:spPr>
                  </p:pic>
                </p:oleObj>
              </mc:Fallback>
            </mc:AlternateContent>
          </a:graphicData>
        </a:graphic>
      </p:graphicFrame>
    </p:spTree>
    <p:extLst>
      <p:ext uri="{BB962C8B-B14F-4D97-AF65-F5344CB8AC3E}">
        <p14:creationId xmlns:p14="http://schemas.microsoft.com/office/powerpoint/2010/main" val="1806647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7" y="-8532"/>
            <a:ext cx="7923213" cy="1141413"/>
          </a:xfrm>
        </p:spPr>
        <p:txBody>
          <a:bodyPr/>
          <a:lstStyle/>
          <a:p>
            <a:r>
              <a:rPr lang="en-US" dirty="0" smtClean="0"/>
              <a:t>Simple Matrix Multiplication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31764072"/>
              </p:ext>
            </p:extLst>
          </p:nvPr>
        </p:nvGraphicFramePr>
        <p:xfrm>
          <a:off x="1904170" y="5532780"/>
          <a:ext cx="3963228" cy="609600"/>
        </p:xfrm>
        <a:graphic>
          <a:graphicData uri="http://schemas.openxmlformats.org/drawingml/2006/table">
            <a:tbl>
              <a:tblPr firstRow="1" bandRow="1">
                <a:tableStyleId>{5C22544A-7EE6-4342-B048-85BDC9FD1C3A}</a:tableStyleId>
              </a:tblPr>
              <a:tblGrid>
                <a:gridCol w="330269">
                  <a:extLst>
                    <a:ext uri="{9D8B030D-6E8A-4147-A177-3AD203B41FA5}">
                      <a16:colId xmlns:a16="http://schemas.microsoft.com/office/drawing/2014/main" val="1146997160"/>
                    </a:ext>
                  </a:extLst>
                </a:gridCol>
                <a:gridCol w="330269">
                  <a:extLst>
                    <a:ext uri="{9D8B030D-6E8A-4147-A177-3AD203B41FA5}">
                      <a16:colId xmlns:a16="http://schemas.microsoft.com/office/drawing/2014/main" val="23022533"/>
                    </a:ext>
                  </a:extLst>
                </a:gridCol>
                <a:gridCol w="330269">
                  <a:extLst>
                    <a:ext uri="{9D8B030D-6E8A-4147-A177-3AD203B41FA5}">
                      <a16:colId xmlns:a16="http://schemas.microsoft.com/office/drawing/2014/main" val="3062646713"/>
                    </a:ext>
                  </a:extLst>
                </a:gridCol>
                <a:gridCol w="330269">
                  <a:extLst>
                    <a:ext uri="{9D8B030D-6E8A-4147-A177-3AD203B41FA5}">
                      <a16:colId xmlns:a16="http://schemas.microsoft.com/office/drawing/2014/main" val="2297503166"/>
                    </a:ext>
                  </a:extLst>
                </a:gridCol>
                <a:gridCol w="330269">
                  <a:extLst>
                    <a:ext uri="{9D8B030D-6E8A-4147-A177-3AD203B41FA5}">
                      <a16:colId xmlns:a16="http://schemas.microsoft.com/office/drawing/2014/main" val="4245336788"/>
                    </a:ext>
                  </a:extLst>
                </a:gridCol>
                <a:gridCol w="330269">
                  <a:extLst>
                    <a:ext uri="{9D8B030D-6E8A-4147-A177-3AD203B41FA5}">
                      <a16:colId xmlns:a16="http://schemas.microsoft.com/office/drawing/2014/main" val="32057338"/>
                    </a:ext>
                  </a:extLst>
                </a:gridCol>
                <a:gridCol w="330269">
                  <a:extLst>
                    <a:ext uri="{9D8B030D-6E8A-4147-A177-3AD203B41FA5}">
                      <a16:colId xmlns:a16="http://schemas.microsoft.com/office/drawing/2014/main" val="1944491751"/>
                    </a:ext>
                  </a:extLst>
                </a:gridCol>
                <a:gridCol w="330269">
                  <a:extLst>
                    <a:ext uri="{9D8B030D-6E8A-4147-A177-3AD203B41FA5}">
                      <a16:colId xmlns:a16="http://schemas.microsoft.com/office/drawing/2014/main" val="2470592325"/>
                    </a:ext>
                  </a:extLst>
                </a:gridCol>
                <a:gridCol w="330269">
                  <a:extLst>
                    <a:ext uri="{9D8B030D-6E8A-4147-A177-3AD203B41FA5}">
                      <a16:colId xmlns:a16="http://schemas.microsoft.com/office/drawing/2014/main" val="4002742777"/>
                    </a:ext>
                  </a:extLst>
                </a:gridCol>
                <a:gridCol w="330269">
                  <a:extLst>
                    <a:ext uri="{9D8B030D-6E8A-4147-A177-3AD203B41FA5}">
                      <a16:colId xmlns:a16="http://schemas.microsoft.com/office/drawing/2014/main" val="1575564883"/>
                    </a:ext>
                  </a:extLst>
                </a:gridCol>
                <a:gridCol w="330269">
                  <a:extLst>
                    <a:ext uri="{9D8B030D-6E8A-4147-A177-3AD203B41FA5}">
                      <a16:colId xmlns:a16="http://schemas.microsoft.com/office/drawing/2014/main" val="1275573685"/>
                    </a:ext>
                  </a:extLst>
                </a:gridCol>
                <a:gridCol w="330269">
                  <a:extLst>
                    <a:ext uri="{9D8B030D-6E8A-4147-A177-3AD203B41FA5}">
                      <a16:colId xmlns:a16="http://schemas.microsoft.com/office/drawing/2014/main" val="1331903311"/>
                    </a:ext>
                  </a:extLst>
                </a:gridCol>
              </a:tblGrid>
              <a:tr h="289890">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2</a:t>
                      </a:r>
                      <a:endParaRPr lang="en-US" sz="1400" dirty="0"/>
                    </a:p>
                  </a:txBody>
                  <a:tcPr>
                    <a:solidFill>
                      <a:srgbClr val="92D050"/>
                    </a:solidFill>
                  </a:tcPr>
                </a:tc>
                <a:tc>
                  <a:txBody>
                    <a:bodyPr/>
                    <a:lstStyle/>
                    <a:p>
                      <a:r>
                        <a:rPr lang="en-US" sz="1400" dirty="0" smtClean="0"/>
                        <a:t>2</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0</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0</a:t>
                      </a:r>
                      <a:endParaRPr lang="en-US" sz="1400" dirty="0"/>
                    </a:p>
                  </a:txBody>
                  <a:tcPr>
                    <a:solidFill>
                      <a:srgbClr val="92D050"/>
                    </a:solidFill>
                  </a:tcPr>
                </a:tc>
                <a:extLst>
                  <a:ext uri="{0D108BD9-81ED-4DB2-BD59-A6C34878D82A}">
                    <a16:rowId xmlns:a16="http://schemas.microsoft.com/office/drawing/2014/main" val="2805113699"/>
                  </a:ext>
                </a:extLst>
              </a:tr>
              <a:tr h="289890">
                <a:tc>
                  <a:txBody>
                    <a:bodyPr/>
                    <a:lstStyle/>
                    <a:p>
                      <a:r>
                        <a:rPr lang="en-US" sz="1400" dirty="0" smtClean="0"/>
                        <a:t>1</a:t>
                      </a:r>
                      <a:endParaRPr lang="en-US" sz="1400" dirty="0"/>
                    </a:p>
                  </a:txBody>
                  <a:tcPr>
                    <a:solidFill>
                      <a:srgbClr val="00B0F0"/>
                    </a:solidFill>
                  </a:tcPr>
                </a:tc>
                <a:tc>
                  <a:txBody>
                    <a:bodyPr/>
                    <a:lstStyle/>
                    <a:p>
                      <a:r>
                        <a:rPr lang="en-US" sz="1400" dirty="0" smtClean="0"/>
                        <a:t>0</a:t>
                      </a:r>
                      <a:endParaRPr lang="en-US" sz="1400" dirty="0"/>
                    </a:p>
                  </a:txBody>
                  <a:tcPr>
                    <a:solidFill>
                      <a:srgbClr val="00B0F0"/>
                    </a:solidFill>
                  </a:tcPr>
                </a:tc>
                <a:tc>
                  <a:txBody>
                    <a:bodyPr/>
                    <a:lstStyle/>
                    <a:p>
                      <a:r>
                        <a:rPr lang="en-US" sz="1400" dirty="0" smtClean="0"/>
                        <a:t>0</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0</a:t>
                      </a:r>
                      <a:endParaRPr lang="en-US" sz="1400" dirty="0"/>
                    </a:p>
                  </a:txBody>
                  <a:tcPr>
                    <a:solidFill>
                      <a:srgbClr val="00B0F0"/>
                    </a:solidFill>
                  </a:tcPr>
                </a:tc>
                <a:extLst>
                  <a:ext uri="{0D108BD9-81ED-4DB2-BD59-A6C34878D82A}">
                    <a16:rowId xmlns:a16="http://schemas.microsoft.com/office/drawing/2014/main" val="409838717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72515154"/>
              </p:ext>
            </p:extLst>
          </p:nvPr>
        </p:nvGraphicFramePr>
        <p:xfrm>
          <a:off x="6200293" y="990600"/>
          <a:ext cx="1447800" cy="4450080"/>
        </p:xfrm>
        <a:graphic>
          <a:graphicData uri="http://schemas.openxmlformats.org/drawingml/2006/table">
            <a:tbl>
              <a:tblPr firstRow="1" bandRow="1">
                <a:tableStyleId>{5C22544A-7EE6-4342-B048-85BDC9FD1C3A}</a:tableStyleId>
              </a:tblPr>
              <a:tblGrid>
                <a:gridCol w="361950">
                  <a:extLst>
                    <a:ext uri="{9D8B030D-6E8A-4147-A177-3AD203B41FA5}">
                      <a16:colId xmlns:a16="http://schemas.microsoft.com/office/drawing/2014/main" val="3113575634"/>
                    </a:ext>
                  </a:extLst>
                </a:gridCol>
                <a:gridCol w="361950">
                  <a:extLst>
                    <a:ext uri="{9D8B030D-6E8A-4147-A177-3AD203B41FA5}">
                      <a16:colId xmlns:a16="http://schemas.microsoft.com/office/drawing/2014/main" val="681079103"/>
                    </a:ext>
                  </a:extLst>
                </a:gridCol>
                <a:gridCol w="361950">
                  <a:extLst>
                    <a:ext uri="{9D8B030D-6E8A-4147-A177-3AD203B41FA5}">
                      <a16:colId xmlns:a16="http://schemas.microsoft.com/office/drawing/2014/main" val="1375483894"/>
                    </a:ext>
                  </a:extLst>
                </a:gridCol>
                <a:gridCol w="361950">
                  <a:extLst>
                    <a:ext uri="{9D8B030D-6E8A-4147-A177-3AD203B41FA5}">
                      <a16:colId xmlns:a16="http://schemas.microsoft.com/office/drawing/2014/main" val="4178644584"/>
                    </a:ext>
                  </a:extLst>
                </a:gridCol>
              </a:tblGrid>
              <a:tr h="370840">
                <a:tc>
                  <a:txBody>
                    <a:bodyPr/>
                    <a:lstStyle/>
                    <a:p>
                      <a:r>
                        <a:rPr lang="en-US" sz="1400" b="0" dirty="0" smtClean="0">
                          <a:solidFill>
                            <a:schemeClr val="tx1"/>
                          </a:solidFill>
                        </a:rPr>
                        <a:t>1</a:t>
                      </a:r>
                      <a:endParaRPr lang="en-US" sz="1400" b="0" dirty="0">
                        <a:solidFill>
                          <a:schemeClr val="tx1"/>
                        </a:solidFill>
                      </a:endParaRPr>
                    </a:p>
                  </a:txBody>
                  <a:tcPr>
                    <a:solidFill>
                      <a:srgbClr val="FFCCCC"/>
                    </a:solidFill>
                  </a:tcPr>
                </a:tc>
                <a:tc>
                  <a:txBody>
                    <a:bodyPr/>
                    <a:lstStyle/>
                    <a:p>
                      <a:r>
                        <a:rPr lang="en-US" sz="1400" b="0" dirty="0" smtClean="0">
                          <a:solidFill>
                            <a:schemeClr val="tx1"/>
                          </a:solidFill>
                        </a:rPr>
                        <a:t>2</a:t>
                      </a:r>
                      <a:endParaRPr lang="en-US" sz="1400" b="0" dirty="0">
                        <a:solidFill>
                          <a:schemeClr val="tx1"/>
                        </a:solidFill>
                      </a:endParaRPr>
                    </a:p>
                  </a:txBody>
                  <a:tcPr>
                    <a:solidFill>
                      <a:srgbClr val="FFCCCC"/>
                    </a:solidFill>
                  </a:tcPr>
                </a:tc>
                <a:tc>
                  <a:txBody>
                    <a:bodyPr/>
                    <a:lstStyle/>
                    <a:p>
                      <a:r>
                        <a:rPr lang="en-US" sz="1400" b="0" dirty="0" smtClean="0">
                          <a:solidFill>
                            <a:schemeClr val="tx1"/>
                          </a:solidFill>
                        </a:rPr>
                        <a:t>1</a:t>
                      </a:r>
                      <a:endParaRPr lang="en-US" sz="1400" b="0" dirty="0">
                        <a:solidFill>
                          <a:schemeClr val="tx1"/>
                        </a:solidFill>
                      </a:endParaRPr>
                    </a:p>
                  </a:txBody>
                  <a:tcPr>
                    <a:solidFill>
                      <a:srgbClr val="FFCCCC"/>
                    </a:solidFill>
                  </a:tcPr>
                </a:tc>
                <a:tc>
                  <a:txBody>
                    <a:bodyPr/>
                    <a:lstStyle/>
                    <a:p>
                      <a:r>
                        <a:rPr lang="en-US" sz="1400" b="0" dirty="0" smtClean="0">
                          <a:solidFill>
                            <a:schemeClr val="tx1"/>
                          </a:solidFill>
                        </a:rPr>
                        <a:t>1</a:t>
                      </a:r>
                      <a:endParaRPr lang="en-US" sz="1400" b="0" dirty="0">
                        <a:solidFill>
                          <a:schemeClr val="tx1"/>
                        </a:solidFill>
                      </a:endParaRPr>
                    </a:p>
                  </a:txBody>
                  <a:tcPr>
                    <a:solidFill>
                      <a:srgbClr val="FFCCCC"/>
                    </a:solidFill>
                  </a:tcPr>
                </a:tc>
                <a:extLst>
                  <a:ext uri="{0D108BD9-81ED-4DB2-BD59-A6C34878D82A}">
                    <a16:rowId xmlns:a16="http://schemas.microsoft.com/office/drawing/2014/main" val="3159583408"/>
                  </a:ext>
                </a:extLst>
              </a:tr>
              <a:tr h="370840">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0</a:t>
                      </a:r>
                      <a:endParaRPr lang="en-US" sz="1400" dirty="0">
                        <a:solidFill>
                          <a:schemeClr val="tx1"/>
                        </a:solidFill>
                      </a:endParaRPr>
                    </a:p>
                  </a:txBody>
                  <a:tcPr>
                    <a:solidFill>
                      <a:srgbClr val="FFCCCC"/>
                    </a:solidFill>
                  </a:tcPr>
                </a:tc>
                <a:tc>
                  <a:txBody>
                    <a:bodyPr/>
                    <a:lstStyle/>
                    <a:p>
                      <a:r>
                        <a:rPr lang="en-US" sz="140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3</a:t>
                      </a:r>
                      <a:endParaRPr lang="en-US" sz="1400" dirty="0">
                        <a:solidFill>
                          <a:schemeClr val="tx1"/>
                        </a:solidFill>
                      </a:endParaRPr>
                    </a:p>
                  </a:txBody>
                  <a:tcPr>
                    <a:solidFill>
                      <a:srgbClr val="FFCCCC"/>
                    </a:solidFill>
                  </a:tcPr>
                </a:tc>
                <a:extLst>
                  <a:ext uri="{0D108BD9-81ED-4DB2-BD59-A6C34878D82A}">
                    <a16:rowId xmlns:a16="http://schemas.microsoft.com/office/drawing/2014/main" val="3274715833"/>
                  </a:ext>
                </a:extLst>
              </a:tr>
              <a:tr h="370840">
                <a:tc>
                  <a:txBody>
                    <a:bodyPr/>
                    <a:lstStyle/>
                    <a:p>
                      <a:r>
                        <a:rPr lang="en-US" sz="1400" dirty="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0</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extLst>
                  <a:ext uri="{0D108BD9-81ED-4DB2-BD59-A6C34878D82A}">
                    <a16:rowId xmlns:a16="http://schemas.microsoft.com/office/drawing/2014/main" val="3774336262"/>
                  </a:ext>
                </a:extLst>
              </a:tr>
              <a:tr h="370840">
                <a:tc>
                  <a:txBody>
                    <a:bodyPr/>
                    <a:lstStyle/>
                    <a:p>
                      <a:r>
                        <a:rPr lang="en-US" sz="1400" dirty="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3</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extLst>
                  <a:ext uri="{0D108BD9-81ED-4DB2-BD59-A6C34878D82A}">
                    <a16:rowId xmlns:a16="http://schemas.microsoft.com/office/drawing/2014/main" val="75394407"/>
                  </a:ext>
                </a:extLst>
              </a:tr>
              <a:tr h="370840">
                <a:tc>
                  <a:txBody>
                    <a:bodyPr/>
                    <a:lstStyle/>
                    <a:p>
                      <a:r>
                        <a:rPr lang="en-US" sz="1400" dirty="0" smtClean="0"/>
                        <a:t>0</a:t>
                      </a:r>
                      <a:endParaRPr lang="en-US" sz="1400" dirty="0"/>
                    </a:p>
                  </a:txBody>
                  <a:tcPr>
                    <a:solidFill>
                      <a:srgbClr val="FF9999"/>
                    </a:solidFill>
                  </a:tcPr>
                </a:tc>
                <a:tc>
                  <a:txBody>
                    <a:bodyPr/>
                    <a:lstStyle/>
                    <a:p>
                      <a:r>
                        <a:rPr lang="en-US" sz="1400" dirty="0" smtClean="0"/>
                        <a:t>2</a:t>
                      </a:r>
                      <a:endParaRPr lang="en-US" sz="1400" dirty="0"/>
                    </a:p>
                  </a:txBody>
                  <a:tcPr>
                    <a:solidFill>
                      <a:srgbClr val="FF9999"/>
                    </a:solidFill>
                  </a:tcPr>
                </a:tc>
                <a:tc>
                  <a:txBody>
                    <a:bodyPr/>
                    <a:lstStyle/>
                    <a:p>
                      <a:r>
                        <a:rPr lang="en-US" sz="1400" dirty="0" smtClean="0"/>
                        <a:t>0</a:t>
                      </a:r>
                      <a:endParaRPr lang="en-US" sz="1400" dirty="0"/>
                    </a:p>
                  </a:txBody>
                  <a:tcPr>
                    <a:solidFill>
                      <a:srgbClr val="FF9999"/>
                    </a:solidFill>
                  </a:tcPr>
                </a:tc>
                <a:tc>
                  <a:txBody>
                    <a:bodyPr/>
                    <a:lstStyle/>
                    <a:p>
                      <a:r>
                        <a:rPr lang="en-US" sz="1400" dirty="0" smtClean="0"/>
                        <a:t>3</a:t>
                      </a:r>
                      <a:endParaRPr lang="en-US" sz="1400" dirty="0"/>
                    </a:p>
                  </a:txBody>
                  <a:tcPr>
                    <a:solidFill>
                      <a:srgbClr val="FF9999"/>
                    </a:solidFill>
                  </a:tcPr>
                </a:tc>
                <a:extLst>
                  <a:ext uri="{0D108BD9-81ED-4DB2-BD59-A6C34878D82A}">
                    <a16:rowId xmlns:a16="http://schemas.microsoft.com/office/drawing/2014/main" val="1743581606"/>
                  </a:ext>
                </a:extLst>
              </a:tr>
              <a:tr h="370840">
                <a:tc>
                  <a:txBody>
                    <a:bodyPr/>
                    <a:lstStyle/>
                    <a:p>
                      <a:r>
                        <a:rPr lang="en-US" sz="1400" dirty="0" smtClean="0"/>
                        <a:t>2</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tc>
                  <a:txBody>
                    <a:bodyPr/>
                    <a:lstStyle/>
                    <a:p>
                      <a:r>
                        <a:rPr lang="en-US" sz="1400" dirty="0" smtClean="0"/>
                        <a:t>3</a:t>
                      </a:r>
                      <a:endParaRPr lang="en-US" sz="1400" dirty="0"/>
                    </a:p>
                  </a:txBody>
                  <a:tcPr>
                    <a:solidFill>
                      <a:srgbClr val="FF9999"/>
                    </a:solidFill>
                  </a:tcPr>
                </a:tc>
                <a:tc>
                  <a:txBody>
                    <a:bodyPr/>
                    <a:lstStyle/>
                    <a:p>
                      <a:r>
                        <a:rPr lang="en-US" sz="1400" dirty="0" smtClean="0"/>
                        <a:t>2</a:t>
                      </a:r>
                      <a:endParaRPr lang="en-US" sz="1400" dirty="0"/>
                    </a:p>
                  </a:txBody>
                  <a:tcPr>
                    <a:solidFill>
                      <a:srgbClr val="FF9999"/>
                    </a:solidFill>
                  </a:tcPr>
                </a:tc>
                <a:extLst>
                  <a:ext uri="{0D108BD9-81ED-4DB2-BD59-A6C34878D82A}">
                    <a16:rowId xmlns:a16="http://schemas.microsoft.com/office/drawing/2014/main" val="1457640715"/>
                  </a:ext>
                </a:extLst>
              </a:tr>
              <a:tr h="370840">
                <a:tc>
                  <a:txBody>
                    <a:bodyPr/>
                    <a:lstStyle/>
                    <a:p>
                      <a:r>
                        <a:rPr lang="en-US" sz="1400" dirty="0" smtClean="0"/>
                        <a:t>0</a:t>
                      </a:r>
                      <a:endParaRPr lang="en-US" sz="1400" dirty="0"/>
                    </a:p>
                  </a:txBody>
                  <a:tcPr>
                    <a:solidFill>
                      <a:srgbClr val="FF9999"/>
                    </a:solidFill>
                  </a:tcPr>
                </a:tc>
                <a:tc>
                  <a:txBody>
                    <a:bodyPr/>
                    <a:lstStyle/>
                    <a:p>
                      <a:r>
                        <a:rPr lang="en-US" sz="1400" dirty="0" smtClean="0"/>
                        <a:t>3</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extLst>
                  <a:ext uri="{0D108BD9-81ED-4DB2-BD59-A6C34878D82A}">
                    <a16:rowId xmlns:a16="http://schemas.microsoft.com/office/drawing/2014/main" val="2441208801"/>
                  </a:ext>
                </a:extLst>
              </a:tr>
              <a:tr h="370840">
                <a:tc>
                  <a:txBody>
                    <a:bodyPr/>
                    <a:lstStyle/>
                    <a:p>
                      <a:r>
                        <a:rPr lang="en-US" sz="1400" dirty="0" smtClean="0"/>
                        <a:t>3</a:t>
                      </a:r>
                      <a:endParaRPr lang="en-US" sz="1400" dirty="0"/>
                    </a:p>
                  </a:txBody>
                  <a:tcPr>
                    <a:solidFill>
                      <a:srgbClr val="FF9999"/>
                    </a:solidFill>
                  </a:tcPr>
                </a:tc>
                <a:tc>
                  <a:txBody>
                    <a:bodyPr/>
                    <a:lstStyle/>
                    <a:p>
                      <a:r>
                        <a:rPr lang="en-US" sz="1400" dirty="0" smtClean="0"/>
                        <a:t>2</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tc>
                  <a:txBody>
                    <a:bodyPr/>
                    <a:lstStyle/>
                    <a:p>
                      <a:r>
                        <a:rPr lang="en-US" sz="1400" dirty="0" smtClean="0"/>
                        <a:t>0</a:t>
                      </a:r>
                      <a:endParaRPr lang="en-US" sz="1400" dirty="0"/>
                    </a:p>
                  </a:txBody>
                  <a:tcPr>
                    <a:solidFill>
                      <a:srgbClr val="FF9999"/>
                    </a:solidFill>
                  </a:tcPr>
                </a:tc>
                <a:extLst>
                  <a:ext uri="{0D108BD9-81ED-4DB2-BD59-A6C34878D82A}">
                    <a16:rowId xmlns:a16="http://schemas.microsoft.com/office/drawing/2014/main" val="1935688266"/>
                  </a:ext>
                </a:extLst>
              </a:tr>
              <a:tr h="370840">
                <a:tc>
                  <a:txBody>
                    <a:bodyPr/>
                    <a:lstStyle/>
                    <a:p>
                      <a:r>
                        <a:rPr lang="en-US" sz="1400" dirty="0" smtClean="0"/>
                        <a:t>1</a:t>
                      </a:r>
                      <a:endParaRPr lang="en-US" sz="1400" dirty="0"/>
                    </a:p>
                  </a:txBody>
                  <a:tcPr>
                    <a:solidFill>
                      <a:srgbClr val="FF7C80"/>
                    </a:solidFill>
                  </a:tcPr>
                </a:tc>
                <a:tc>
                  <a:txBody>
                    <a:bodyPr/>
                    <a:lstStyle/>
                    <a:p>
                      <a:r>
                        <a:rPr lang="en-US" sz="1400" dirty="0" smtClean="0"/>
                        <a:t>2</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extLst>
                  <a:ext uri="{0D108BD9-81ED-4DB2-BD59-A6C34878D82A}">
                    <a16:rowId xmlns:a16="http://schemas.microsoft.com/office/drawing/2014/main" val="354452699"/>
                  </a:ext>
                </a:extLst>
              </a:tr>
              <a:tr h="370840">
                <a:tc>
                  <a:txBody>
                    <a:bodyPr/>
                    <a:lstStyle/>
                    <a:p>
                      <a:r>
                        <a:rPr lang="en-US" sz="1400" dirty="0" smtClean="0"/>
                        <a:t>2</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tc>
                  <a:txBody>
                    <a:bodyPr/>
                    <a:lstStyle/>
                    <a:p>
                      <a:r>
                        <a:rPr lang="en-US" sz="1400" dirty="0" smtClean="0"/>
                        <a:t>0</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extLst>
                  <a:ext uri="{0D108BD9-81ED-4DB2-BD59-A6C34878D82A}">
                    <a16:rowId xmlns:a16="http://schemas.microsoft.com/office/drawing/2014/main" val="402459882"/>
                  </a:ext>
                </a:extLst>
              </a:tr>
              <a:tr h="370840">
                <a:tc>
                  <a:txBody>
                    <a:bodyPr/>
                    <a:lstStyle/>
                    <a:p>
                      <a:r>
                        <a:rPr lang="en-US" sz="1400" dirty="0" smtClean="0"/>
                        <a:t>0</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extLst>
                  <a:ext uri="{0D108BD9-81ED-4DB2-BD59-A6C34878D82A}">
                    <a16:rowId xmlns:a16="http://schemas.microsoft.com/office/drawing/2014/main" val="816536574"/>
                  </a:ext>
                </a:extLst>
              </a:tr>
              <a:tr h="370840">
                <a:tc>
                  <a:txBody>
                    <a:bodyPr/>
                    <a:lstStyle/>
                    <a:p>
                      <a:r>
                        <a:rPr lang="en-US" sz="1400" dirty="0" smtClean="0"/>
                        <a:t>1</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tc>
                  <a:txBody>
                    <a:bodyPr/>
                    <a:lstStyle/>
                    <a:p>
                      <a:r>
                        <a:rPr lang="en-US" sz="1400" dirty="0" smtClean="0"/>
                        <a:t>2</a:t>
                      </a:r>
                      <a:endParaRPr lang="en-US" sz="1400" dirty="0"/>
                    </a:p>
                  </a:txBody>
                  <a:tcPr>
                    <a:solidFill>
                      <a:srgbClr val="FF7C80"/>
                    </a:solidFill>
                  </a:tcPr>
                </a:tc>
                <a:extLst>
                  <a:ext uri="{0D108BD9-81ED-4DB2-BD59-A6C34878D82A}">
                    <a16:rowId xmlns:a16="http://schemas.microsoft.com/office/drawing/2014/main" val="199084129"/>
                  </a:ext>
                </a:extLst>
              </a:tr>
            </a:tbl>
          </a:graphicData>
        </a:graphic>
      </p:graphicFrame>
      <p:sp>
        <p:nvSpPr>
          <p:cNvPr id="7" name="TextBox 6"/>
          <p:cNvSpPr txBox="1"/>
          <p:nvPr/>
        </p:nvSpPr>
        <p:spPr>
          <a:xfrm rot="5400000">
            <a:off x="7091233" y="2842860"/>
            <a:ext cx="2489784" cy="461665"/>
          </a:xfrm>
          <a:prstGeom prst="rect">
            <a:avLst/>
          </a:prstGeom>
          <a:noFill/>
        </p:spPr>
        <p:txBody>
          <a:bodyPr wrap="none" rtlCol="0">
            <a:spAutoFit/>
          </a:bodyPr>
          <a:lstStyle/>
          <a:p>
            <a:r>
              <a:rPr lang="en-US" dirty="0" smtClean="0">
                <a:solidFill>
                  <a:schemeClr val="tx1"/>
                </a:solidFill>
              </a:rPr>
              <a:t>Input feature maps</a:t>
            </a:r>
            <a:endParaRPr lang="en-US" dirty="0">
              <a:solidFill>
                <a:schemeClr val="tx1"/>
              </a:solidFill>
            </a:endParaRPr>
          </a:p>
        </p:txBody>
      </p:sp>
      <p:sp>
        <p:nvSpPr>
          <p:cNvPr id="8" name="TextBox 7"/>
          <p:cNvSpPr txBox="1"/>
          <p:nvPr/>
        </p:nvSpPr>
        <p:spPr>
          <a:xfrm>
            <a:off x="7609490" y="1503555"/>
            <a:ext cx="338554" cy="461665"/>
          </a:xfrm>
          <a:prstGeom prst="rect">
            <a:avLst/>
          </a:prstGeom>
          <a:noFill/>
        </p:spPr>
        <p:txBody>
          <a:bodyPr wrap="none" rtlCol="0">
            <a:spAutoFit/>
          </a:bodyPr>
          <a:lstStyle/>
          <a:p>
            <a:r>
              <a:rPr lang="en-US" dirty="0">
                <a:solidFill>
                  <a:schemeClr val="tx1"/>
                </a:solidFill>
              </a:rPr>
              <a:t>0</a:t>
            </a:r>
          </a:p>
        </p:txBody>
      </p:sp>
      <p:sp>
        <p:nvSpPr>
          <p:cNvPr id="9" name="TextBox 8"/>
          <p:cNvSpPr txBox="1"/>
          <p:nvPr/>
        </p:nvSpPr>
        <p:spPr>
          <a:xfrm>
            <a:off x="7633651" y="2979280"/>
            <a:ext cx="338554" cy="461665"/>
          </a:xfrm>
          <a:prstGeom prst="rect">
            <a:avLst/>
          </a:prstGeom>
          <a:noFill/>
        </p:spPr>
        <p:txBody>
          <a:bodyPr wrap="none" rtlCol="0">
            <a:spAutoFit/>
          </a:bodyPr>
          <a:lstStyle/>
          <a:p>
            <a:r>
              <a:rPr lang="en-US" dirty="0" smtClean="0">
                <a:solidFill>
                  <a:schemeClr val="tx1"/>
                </a:solidFill>
              </a:rPr>
              <a:t>1</a:t>
            </a:r>
            <a:endParaRPr lang="en-US" dirty="0">
              <a:solidFill>
                <a:schemeClr val="tx1"/>
              </a:solidFill>
            </a:endParaRPr>
          </a:p>
        </p:txBody>
      </p:sp>
      <p:sp>
        <p:nvSpPr>
          <p:cNvPr id="10" name="TextBox 9"/>
          <p:cNvSpPr txBox="1"/>
          <p:nvPr/>
        </p:nvSpPr>
        <p:spPr>
          <a:xfrm>
            <a:off x="7633651" y="4495800"/>
            <a:ext cx="338554" cy="461665"/>
          </a:xfrm>
          <a:prstGeom prst="rect">
            <a:avLst/>
          </a:prstGeom>
          <a:noFill/>
        </p:spPr>
        <p:txBody>
          <a:bodyPr wrap="none" rtlCol="0">
            <a:spAutoFit/>
          </a:bodyPr>
          <a:lstStyle/>
          <a:p>
            <a:r>
              <a:rPr lang="en-US" dirty="0" smtClean="0">
                <a:solidFill>
                  <a:schemeClr val="tx1"/>
                </a:solidFill>
              </a:rPr>
              <a:t>2</a:t>
            </a:r>
            <a:endParaRPr lang="en-US" dirty="0">
              <a:solidFill>
                <a:schemeClr val="tx1"/>
              </a:solidFill>
            </a:endParaRPr>
          </a:p>
        </p:txBody>
      </p:sp>
      <p:sp>
        <p:nvSpPr>
          <p:cNvPr id="11" name="TextBox 10"/>
          <p:cNvSpPr txBox="1"/>
          <p:nvPr/>
        </p:nvSpPr>
        <p:spPr>
          <a:xfrm>
            <a:off x="2411174" y="4957465"/>
            <a:ext cx="2584362" cy="461665"/>
          </a:xfrm>
          <a:prstGeom prst="rect">
            <a:avLst/>
          </a:prstGeom>
          <a:noFill/>
        </p:spPr>
        <p:txBody>
          <a:bodyPr wrap="none" rtlCol="0">
            <a:spAutoFit/>
          </a:bodyPr>
          <a:lstStyle/>
          <a:p>
            <a:r>
              <a:rPr lang="en-US" dirty="0" smtClean="0">
                <a:solidFill>
                  <a:schemeClr val="tx1"/>
                </a:solidFill>
              </a:rPr>
              <a:t>Convolution Filters</a:t>
            </a:r>
            <a:endParaRPr lang="en-US" dirty="0">
              <a:solidFill>
                <a:schemeClr val="tx1"/>
              </a:solidFill>
            </a:endParaRPr>
          </a:p>
        </p:txBody>
      </p:sp>
      <p:sp>
        <p:nvSpPr>
          <p:cNvPr id="13" name="TextBox 12"/>
          <p:cNvSpPr txBox="1"/>
          <p:nvPr/>
        </p:nvSpPr>
        <p:spPr>
          <a:xfrm>
            <a:off x="1405427" y="5393035"/>
            <a:ext cx="338554" cy="461665"/>
          </a:xfrm>
          <a:prstGeom prst="rect">
            <a:avLst/>
          </a:prstGeom>
          <a:noFill/>
        </p:spPr>
        <p:txBody>
          <a:bodyPr wrap="none" rtlCol="0">
            <a:spAutoFit/>
          </a:bodyPr>
          <a:lstStyle/>
          <a:p>
            <a:r>
              <a:rPr lang="en-US" dirty="0">
                <a:solidFill>
                  <a:schemeClr val="tx1"/>
                </a:solidFill>
              </a:rPr>
              <a:t>0</a:t>
            </a:r>
          </a:p>
        </p:txBody>
      </p:sp>
      <p:sp>
        <p:nvSpPr>
          <p:cNvPr id="15" name="TextBox 14"/>
          <p:cNvSpPr txBox="1"/>
          <p:nvPr/>
        </p:nvSpPr>
        <p:spPr>
          <a:xfrm>
            <a:off x="1387508" y="5836889"/>
            <a:ext cx="338554" cy="461665"/>
          </a:xfrm>
          <a:prstGeom prst="rect">
            <a:avLst/>
          </a:prstGeom>
          <a:noFill/>
        </p:spPr>
        <p:txBody>
          <a:bodyPr wrap="none" rtlCol="0">
            <a:spAutoFit/>
          </a:bodyPr>
          <a:lstStyle/>
          <a:p>
            <a:r>
              <a:rPr lang="en-US" dirty="0" smtClean="0">
                <a:solidFill>
                  <a:schemeClr val="tx1"/>
                </a:solidFill>
              </a:rPr>
              <a:t>1</a:t>
            </a:r>
            <a:endParaRPr lang="en-US" dirty="0">
              <a:solidFill>
                <a:schemeClr val="tx1"/>
              </a:solidFill>
            </a:endParaRPr>
          </a:p>
        </p:txBody>
      </p:sp>
      <p:cxnSp>
        <p:nvCxnSpPr>
          <p:cNvPr id="20" name="Straight Arrow Connector 19"/>
          <p:cNvCxnSpPr/>
          <p:nvPr/>
        </p:nvCxnSpPr>
        <p:spPr bwMode="auto">
          <a:xfrm flipV="1">
            <a:off x="1849802" y="5623867"/>
            <a:ext cx="4191000" cy="14933"/>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a:off x="6428893" y="1005184"/>
            <a:ext cx="0" cy="4481216"/>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24" name="TextBox 23"/>
          <p:cNvSpPr txBox="1"/>
          <p:nvPr/>
        </p:nvSpPr>
        <p:spPr>
          <a:xfrm>
            <a:off x="1233703" y="2240616"/>
            <a:ext cx="4592812" cy="1938992"/>
          </a:xfrm>
          <a:prstGeom prst="rect">
            <a:avLst/>
          </a:prstGeom>
          <a:noFill/>
        </p:spPr>
        <p:txBody>
          <a:bodyPr wrap="square" rtlCol="0">
            <a:spAutoFit/>
          </a:bodyPr>
          <a:lstStyle/>
          <a:p>
            <a:r>
              <a:rPr lang="en-US" dirty="0" smtClean="0">
                <a:solidFill>
                  <a:schemeClr val="tx1"/>
                </a:solidFill>
              </a:rPr>
              <a:t>Each product matrix element is an output feature map pixel.</a:t>
            </a:r>
          </a:p>
          <a:p>
            <a:endParaRPr lang="en-US" dirty="0">
              <a:solidFill>
                <a:schemeClr val="tx1"/>
              </a:solidFill>
            </a:endParaRPr>
          </a:p>
          <a:p>
            <a:r>
              <a:rPr lang="en-US" dirty="0" smtClean="0">
                <a:solidFill>
                  <a:schemeClr val="tx1"/>
                </a:solidFill>
              </a:rPr>
              <a:t>This inner product generates element 0 of output feature map 0.</a:t>
            </a:r>
            <a:endParaRPr lang="en-US" dirty="0">
              <a:solidFill>
                <a:schemeClr val="tx1"/>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2425110325"/>
              </p:ext>
            </p:extLst>
          </p:nvPr>
        </p:nvGraphicFramePr>
        <p:xfrm>
          <a:off x="6200293" y="5527699"/>
          <a:ext cx="1447800" cy="614680"/>
        </p:xfrm>
        <a:graphic>
          <a:graphicData uri="http://schemas.openxmlformats.org/drawingml/2006/table">
            <a:tbl>
              <a:tblPr firstRow="1" bandRow="1">
                <a:tableStyleId>{5C22544A-7EE6-4342-B048-85BDC9FD1C3A}</a:tableStyleId>
              </a:tblPr>
              <a:tblGrid>
                <a:gridCol w="361950">
                  <a:extLst>
                    <a:ext uri="{9D8B030D-6E8A-4147-A177-3AD203B41FA5}">
                      <a16:colId xmlns:a16="http://schemas.microsoft.com/office/drawing/2014/main" val="2721871373"/>
                    </a:ext>
                  </a:extLst>
                </a:gridCol>
                <a:gridCol w="361950">
                  <a:extLst>
                    <a:ext uri="{9D8B030D-6E8A-4147-A177-3AD203B41FA5}">
                      <a16:colId xmlns:a16="http://schemas.microsoft.com/office/drawing/2014/main" val="1010161261"/>
                    </a:ext>
                  </a:extLst>
                </a:gridCol>
                <a:gridCol w="361950">
                  <a:extLst>
                    <a:ext uri="{9D8B030D-6E8A-4147-A177-3AD203B41FA5}">
                      <a16:colId xmlns:a16="http://schemas.microsoft.com/office/drawing/2014/main" val="26831667"/>
                    </a:ext>
                  </a:extLst>
                </a:gridCol>
                <a:gridCol w="361950">
                  <a:extLst>
                    <a:ext uri="{9D8B030D-6E8A-4147-A177-3AD203B41FA5}">
                      <a16:colId xmlns:a16="http://schemas.microsoft.com/office/drawing/2014/main" val="3817627088"/>
                    </a:ext>
                  </a:extLst>
                </a:gridCol>
              </a:tblGrid>
              <a:tr h="307340">
                <a:tc>
                  <a:txBody>
                    <a:bodyPr/>
                    <a:lstStyle/>
                    <a:p>
                      <a:r>
                        <a:rPr lang="en-US" sz="1400" dirty="0" smtClean="0">
                          <a:solidFill>
                            <a:schemeClr val="tx1"/>
                          </a:solidFill>
                        </a:rPr>
                        <a:t>14</a:t>
                      </a:r>
                      <a:endParaRPr lang="en-US" sz="1400" dirty="0">
                        <a:solidFill>
                          <a:schemeClr val="tx1"/>
                        </a:solidFill>
                      </a:endParaRPr>
                    </a:p>
                  </a:txBody>
                  <a:tcPr>
                    <a:solidFill>
                      <a:schemeClr val="accent6">
                        <a:lumMod val="20000"/>
                        <a:lumOff val="80000"/>
                      </a:schemeClr>
                    </a:solidFill>
                  </a:tcPr>
                </a:tc>
                <a:tc>
                  <a:txBody>
                    <a:bodyPr/>
                    <a:lstStyle/>
                    <a:p>
                      <a:r>
                        <a:rPr lang="en-US" sz="1400" dirty="0" smtClean="0">
                          <a:solidFill>
                            <a:schemeClr val="tx1"/>
                          </a:solidFill>
                        </a:rPr>
                        <a:t>20</a:t>
                      </a:r>
                      <a:endParaRPr lang="en-US" sz="1400" dirty="0">
                        <a:solidFill>
                          <a:schemeClr val="tx1"/>
                        </a:solidFill>
                      </a:endParaRPr>
                    </a:p>
                  </a:txBody>
                  <a:tcPr>
                    <a:solidFill>
                      <a:schemeClr val="accent6">
                        <a:lumMod val="20000"/>
                        <a:lumOff val="80000"/>
                      </a:schemeClr>
                    </a:solidFill>
                  </a:tcPr>
                </a:tc>
                <a:tc>
                  <a:txBody>
                    <a:bodyPr/>
                    <a:lstStyle/>
                    <a:p>
                      <a:r>
                        <a:rPr lang="en-US" sz="1400" dirty="0" smtClean="0">
                          <a:solidFill>
                            <a:schemeClr val="tx1"/>
                          </a:solidFill>
                        </a:rPr>
                        <a:t>15</a:t>
                      </a:r>
                      <a:endParaRPr lang="en-US" sz="1400" dirty="0">
                        <a:solidFill>
                          <a:schemeClr val="tx1"/>
                        </a:solidFill>
                      </a:endParaRPr>
                    </a:p>
                  </a:txBody>
                  <a:tcPr>
                    <a:solidFill>
                      <a:schemeClr val="accent6">
                        <a:lumMod val="20000"/>
                        <a:lumOff val="80000"/>
                      </a:schemeClr>
                    </a:solidFill>
                  </a:tcPr>
                </a:tc>
                <a:tc>
                  <a:txBody>
                    <a:bodyPr/>
                    <a:lstStyle/>
                    <a:p>
                      <a:r>
                        <a:rPr lang="en-US" sz="1400" dirty="0" smtClean="0">
                          <a:solidFill>
                            <a:schemeClr val="tx1"/>
                          </a:solidFill>
                        </a:rPr>
                        <a:t>24</a:t>
                      </a:r>
                      <a:endParaRPr lang="en-US" sz="1400"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2031430245"/>
                  </a:ext>
                </a:extLst>
              </a:tr>
              <a:tr h="307340">
                <a:tc>
                  <a:txBody>
                    <a:bodyPr/>
                    <a:lstStyle/>
                    <a:p>
                      <a:r>
                        <a:rPr lang="en-US" sz="1400" dirty="0" smtClean="0">
                          <a:solidFill>
                            <a:schemeClr val="bg1"/>
                          </a:solidFill>
                        </a:rPr>
                        <a:t>12</a:t>
                      </a:r>
                      <a:endParaRPr lang="en-US" sz="1400" dirty="0">
                        <a:solidFill>
                          <a:schemeClr val="bg1"/>
                        </a:solidFill>
                      </a:endParaRPr>
                    </a:p>
                  </a:txBody>
                  <a:tcPr>
                    <a:solidFill>
                      <a:schemeClr val="accent6">
                        <a:lumMod val="75000"/>
                      </a:schemeClr>
                    </a:solidFill>
                  </a:tcPr>
                </a:tc>
                <a:tc>
                  <a:txBody>
                    <a:bodyPr/>
                    <a:lstStyle/>
                    <a:p>
                      <a:r>
                        <a:rPr lang="en-US" sz="1400" dirty="0" smtClean="0">
                          <a:solidFill>
                            <a:schemeClr val="bg1"/>
                          </a:solidFill>
                        </a:rPr>
                        <a:t>24</a:t>
                      </a:r>
                      <a:endParaRPr lang="en-US" sz="1400" dirty="0">
                        <a:solidFill>
                          <a:schemeClr val="bg1"/>
                        </a:solidFill>
                      </a:endParaRPr>
                    </a:p>
                  </a:txBody>
                  <a:tcPr>
                    <a:solidFill>
                      <a:schemeClr val="accent6">
                        <a:lumMod val="75000"/>
                      </a:schemeClr>
                    </a:solidFill>
                  </a:tcPr>
                </a:tc>
                <a:tc>
                  <a:txBody>
                    <a:bodyPr/>
                    <a:lstStyle/>
                    <a:p>
                      <a:r>
                        <a:rPr lang="en-US" sz="1400" dirty="0" smtClean="0">
                          <a:solidFill>
                            <a:schemeClr val="bg1"/>
                          </a:solidFill>
                        </a:rPr>
                        <a:t>17</a:t>
                      </a:r>
                      <a:endParaRPr lang="en-US" sz="1400" dirty="0">
                        <a:solidFill>
                          <a:schemeClr val="bg1"/>
                        </a:solidFill>
                      </a:endParaRPr>
                    </a:p>
                  </a:txBody>
                  <a:tcPr>
                    <a:solidFill>
                      <a:schemeClr val="accent6">
                        <a:lumMod val="75000"/>
                      </a:schemeClr>
                    </a:solidFill>
                  </a:tcPr>
                </a:tc>
                <a:tc>
                  <a:txBody>
                    <a:bodyPr/>
                    <a:lstStyle/>
                    <a:p>
                      <a:r>
                        <a:rPr lang="en-US" sz="1400" dirty="0" smtClean="0">
                          <a:solidFill>
                            <a:schemeClr val="bg1"/>
                          </a:solidFill>
                        </a:rPr>
                        <a:t>26</a:t>
                      </a:r>
                      <a:endParaRPr lang="en-US" sz="1400" dirty="0">
                        <a:solidFill>
                          <a:schemeClr val="bg1"/>
                        </a:solidFill>
                      </a:endParaRPr>
                    </a:p>
                  </a:txBody>
                  <a:tcPr>
                    <a:solidFill>
                      <a:schemeClr val="accent6">
                        <a:lumMod val="75000"/>
                      </a:schemeClr>
                    </a:solidFill>
                  </a:tcPr>
                </a:tc>
                <a:extLst>
                  <a:ext uri="{0D108BD9-81ED-4DB2-BD59-A6C34878D82A}">
                    <a16:rowId xmlns:a16="http://schemas.microsoft.com/office/drawing/2014/main" val="3353427065"/>
                  </a:ext>
                </a:extLst>
              </a:tr>
            </a:tbl>
          </a:graphicData>
        </a:graphic>
      </p:graphicFrame>
    </p:spTree>
    <p:extLst>
      <p:ext uri="{BB962C8B-B14F-4D97-AF65-F5344CB8AC3E}">
        <p14:creationId xmlns:p14="http://schemas.microsoft.com/office/powerpoint/2010/main" val="1882936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7" y="-8532"/>
            <a:ext cx="7923213" cy="1141413"/>
          </a:xfrm>
        </p:spPr>
        <p:txBody>
          <a:bodyPr/>
          <a:lstStyle/>
          <a:p>
            <a:r>
              <a:rPr lang="en-US" dirty="0" smtClean="0"/>
              <a:t>Tiled Matrix Multiplication</a:t>
            </a:r>
            <a:br>
              <a:rPr lang="en-US" dirty="0" smtClean="0"/>
            </a:br>
            <a:r>
              <a:rPr lang="en-US" sz="3200" dirty="0" smtClean="0"/>
              <a:t>2x2 example</a:t>
            </a:r>
            <a:endParaRPr lang="en-US" sz="3200" dirty="0"/>
          </a:p>
        </p:txBody>
      </p:sp>
      <p:graphicFrame>
        <p:nvGraphicFramePr>
          <p:cNvPr id="4" name="Table 3"/>
          <p:cNvGraphicFramePr>
            <a:graphicFrameLocks noGrp="1"/>
          </p:cNvGraphicFramePr>
          <p:nvPr/>
        </p:nvGraphicFramePr>
        <p:xfrm>
          <a:off x="1904170" y="5532780"/>
          <a:ext cx="3963228" cy="609600"/>
        </p:xfrm>
        <a:graphic>
          <a:graphicData uri="http://schemas.openxmlformats.org/drawingml/2006/table">
            <a:tbl>
              <a:tblPr firstRow="1" bandRow="1">
                <a:tableStyleId>{5C22544A-7EE6-4342-B048-85BDC9FD1C3A}</a:tableStyleId>
              </a:tblPr>
              <a:tblGrid>
                <a:gridCol w="330269">
                  <a:extLst>
                    <a:ext uri="{9D8B030D-6E8A-4147-A177-3AD203B41FA5}">
                      <a16:colId xmlns:a16="http://schemas.microsoft.com/office/drawing/2014/main" val="1146997160"/>
                    </a:ext>
                  </a:extLst>
                </a:gridCol>
                <a:gridCol w="330269">
                  <a:extLst>
                    <a:ext uri="{9D8B030D-6E8A-4147-A177-3AD203B41FA5}">
                      <a16:colId xmlns:a16="http://schemas.microsoft.com/office/drawing/2014/main" val="23022533"/>
                    </a:ext>
                  </a:extLst>
                </a:gridCol>
                <a:gridCol w="330269">
                  <a:extLst>
                    <a:ext uri="{9D8B030D-6E8A-4147-A177-3AD203B41FA5}">
                      <a16:colId xmlns:a16="http://schemas.microsoft.com/office/drawing/2014/main" val="3062646713"/>
                    </a:ext>
                  </a:extLst>
                </a:gridCol>
                <a:gridCol w="330269">
                  <a:extLst>
                    <a:ext uri="{9D8B030D-6E8A-4147-A177-3AD203B41FA5}">
                      <a16:colId xmlns:a16="http://schemas.microsoft.com/office/drawing/2014/main" val="2297503166"/>
                    </a:ext>
                  </a:extLst>
                </a:gridCol>
                <a:gridCol w="330269">
                  <a:extLst>
                    <a:ext uri="{9D8B030D-6E8A-4147-A177-3AD203B41FA5}">
                      <a16:colId xmlns:a16="http://schemas.microsoft.com/office/drawing/2014/main" val="4245336788"/>
                    </a:ext>
                  </a:extLst>
                </a:gridCol>
                <a:gridCol w="330269">
                  <a:extLst>
                    <a:ext uri="{9D8B030D-6E8A-4147-A177-3AD203B41FA5}">
                      <a16:colId xmlns:a16="http://schemas.microsoft.com/office/drawing/2014/main" val="32057338"/>
                    </a:ext>
                  </a:extLst>
                </a:gridCol>
                <a:gridCol w="330269">
                  <a:extLst>
                    <a:ext uri="{9D8B030D-6E8A-4147-A177-3AD203B41FA5}">
                      <a16:colId xmlns:a16="http://schemas.microsoft.com/office/drawing/2014/main" val="1944491751"/>
                    </a:ext>
                  </a:extLst>
                </a:gridCol>
                <a:gridCol w="330269">
                  <a:extLst>
                    <a:ext uri="{9D8B030D-6E8A-4147-A177-3AD203B41FA5}">
                      <a16:colId xmlns:a16="http://schemas.microsoft.com/office/drawing/2014/main" val="2470592325"/>
                    </a:ext>
                  </a:extLst>
                </a:gridCol>
                <a:gridCol w="330269">
                  <a:extLst>
                    <a:ext uri="{9D8B030D-6E8A-4147-A177-3AD203B41FA5}">
                      <a16:colId xmlns:a16="http://schemas.microsoft.com/office/drawing/2014/main" val="4002742777"/>
                    </a:ext>
                  </a:extLst>
                </a:gridCol>
                <a:gridCol w="330269">
                  <a:extLst>
                    <a:ext uri="{9D8B030D-6E8A-4147-A177-3AD203B41FA5}">
                      <a16:colId xmlns:a16="http://schemas.microsoft.com/office/drawing/2014/main" val="1575564883"/>
                    </a:ext>
                  </a:extLst>
                </a:gridCol>
                <a:gridCol w="330269">
                  <a:extLst>
                    <a:ext uri="{9D8B030D-6E8A-4147-A177-3AD203B41FA5}">
                      <a16:colId xmlns:a16="http://schemas.microsoft.com/office/drawing/2014/main" val="1275573685"/>
                    </a:ext>
                  </a:extLst>
                </a:gridCol>
                <a:gridCol w="330269">
                  <a:extLst>
                    <a:ext uri="{9D8B030D-6E8A-4147-A177-3AD203B41FA5}">
                      <a16:colId xmlns:a16="http://schemas.microsoft.com/office/drawing/2014/main" val="1331903311"/>
                    </a:ext>
                  </a:extLst>
                </a:gridCol>
              </a:tblGrid>
              <a:tr h="289890">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2</a:t>
                      </a:r>
                      <a:endParaRPr lang="en-US" sz="1400" dirty="0"/>
                    </a:p>
                  </a:txBody>
                  <a:tcPr>
                    <a:solidFill>
                      <a:srgbClr val="92D050"/>
                    </a:solidFill>
                  </a:tcPr>
                </a:tc>
                <a:tc>
                  <a:txBody>
                    <a:bodyPr/>
                    <a:lstStyle/>
                    <a:p>
                      <a:r>
                        <a:rPr lang="en-US" sz="1400" dirty="0" smtClean="0"/>
                        <a:t>2</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0</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0</a:t>
                      </a:r>
                      <a:endParaRPr lang="en-US" sz="1400" dirty="0"/>
                    </a:p>
                  </a:txBody>
                  <a:tcPr>
                    <a:solidFill>
                      <a:srgbClr val="92D050"/>
                    </a:solidFill>
                  </a:tcPr>
                </a:tc>
                <a:extLst>
                  <a:ext uri="{0D108BD9-81ED-4DB2-BD59-A6C34878D82A}">
                    <a16:rowId xmlns:a16="http://schemas.microsoft.com/office/drawing/2014/main" val="2805113699"/>
                  </a:ext>
                </a:extLst>
              </a:tr>
              <a:tr h="289890">
                <a:tc>
                  <a:txBody>
                    <a:bodyPr/>
                    <a:lstStyle/>
                    <a:p>
                      <a:r>
                        <a:rPr lang="en-US" sz="1400" dirty="0" smtClean="0"/>
                        <a:t>1</a:t>
                      </a:r>
                      <a:endParaRPr lang="en-US" sz="1400" dirty="0"/>
                    </a:p>
                  </a:txBody>
                  <a:tcPr>
                    <a:solidFill>
                      <a:srgbClr val="00B0F0"/>
                    </a:solidFill>
                  </a:tcPr>
                </a:tc>
                <a:tc>
                  <a:txBody>
                    <a:bodyPr/>
                    <a:lstStyle/>
                    <a:p>
                      <a:r>
                        <a:rPr lang="en-US" sz="1400" dirty="0" smtClean="0"/>
                        <a:t>0</a:t>
                      </a:r>
                      <a:endParaRPr lang="en-US" sz="1400" dirty="0"/>
                    </a:p>
                  </a:txBody>
                  <a:tcPr>
                    <a:solidFill>
                      <a:srgbClr val="00B0F0"/>
                    </a:solidFill>
                  </a:tcPr>
                </a:tc>
                <a:tc>
                  <a:txBody>
                    <a:bodyPr/>
                    <a:lstStyle/>
                    <a:p>
                      <a:r>
                        <a:rPr lang="en-US" sz="1400" dirty="0" smtClean="0"/>
                        <a:t>0</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0</a:t>
                      </a:r>
                      <a:endParaRPr lang="en-US" sz="1400" dirty="0"/>
                    </a:p>
                  </a:txBody>
                  <a:tcPr>
                    <a:solidFill>
                      <a:srgbClr val="00B0F0"/>
                    </a:solidFill>
                  </a:tcPr>
                </a:tc>
                <a:extLst>
                  <a:ext uri="{0D108BD9-81ED-4DB2-BD59-A6C34878D82A}">
                    <a16:rowId xmlns:a16="http://schemas.microsoft.com/office/drawing/2014/main" val="4098387170"/>
                  </a:ext>
                </a:extLst>
              </a:tr>
            </a:tbl>
          </a:graphicData>
        </a:graphic>
      </p:graphicFrame>
      <p:graphicFrame>
        <p:nvGraphicFramePr>
          <p:cNvPr id="5" name="Table 4"/>
          <p:cNvGraphicFramePr>
            <a:graphicFrameLocks noGrp="1"/>
          </p:cNvGraphicFramePr>
          <p:nvPr/>
        </p:nvGraphicFramePr>
        <p:xfrm>
          <a:off x="6200293" y="990600"/>
          <a:ext cx="1447800" cy="4450080"/>
        </p:xfrm>
        <a:graphic>
          <a:graphicData uri="http://schemas.openxmlformats.org/drawingml/2006/table">
            <a:tbl>
              <a:tblPr firstRow="1" bandRow="1">
                <a:tableStyleId>{5C22544A-7EE6-4342-B048-85BDC9FD1C3A}</a:tableStyleId>
              </a:tblPr>
              <a:tblGrid>
                <a:gridCol w="361950">
                  <a:extLst>
                    <a:ext uri="{9D8B030D-6E8A-4147-A177-3AD203B41FA5}">
                      <a16:colId xmlns:a16="http://schemas.microsoft.com/office/drawing/2014/main" val="3113575634"/>
                    </a:ext>
                  </a:extLst>
                </a:gridCol>
                <a:gridCol w="361950">
                  <a:extLst>
                    <a:ext uri="{9D8B030D-6E8A-4147-A177-3AD203B41FA5}">
                      <a16:colId xmlns:a16="http://schemas.microsoft.com/office/drawing/2014/main" val="681079103"/>
                    </a:ext>
                  </a:extLst>
                </a:gridCol>
                <a:gridCol w="361950">
                  <a:extLst>
                    <a:ext uri="{9D8B030D-6E8A-4147-A177-3AD203B41FA5}">
                      <a16:colId xmlns:a16="http://schemas.microsoft.com/office/drawing/2014/main" val="1375483894"/>
                    </a:ext>
                  </a:extLst>
                </a:gridCol>
                <a:gridCol w="361950">
                  <a:extLst>
                    <a:ext uri="{9D8B030D-6E8A-4147-A177-3AD203B41FA5}">
                      <a16:colId xmlns:a16="http://schemas.microsoft.com/office/drawing/2014/main" val="4178644584"/>
                    </a:ext>
                  </a:extLst>
                </a:gridCol>
              </a:tblGrid>
              <a:tr h="370840">
                <a:tc>
                  <a:txBody>
                    <a:bodyPr/>
                    <a:lstStyle/>
                    <a:p>
                      <a:r>
                        <a:rPr lang="en-US" sz="1400" b="0" dirty="0" smtClean="0">
                          <a:solidFill>
                            <a:schemeClr val="tx1"/>
                          </a:solidFill>
                        </a:rPr>
                        <a:t>1</a:t>
                      </a:r>
                      <a:endParaRPr lang="en-US" sz="1400" b="0" dirty="0">
                        <a:solidFill>
                          <a:schemeClr val="tx1"/>
                        </a:solidFill>
                      </a:endParaRPr>
                    </a:p>
                  </a:txBody>
                  <a:tcPr>
                    <a:solidFill>
                      <a:srgbClr val="FFCCCC"/>
                    </a:solidFill>
                  </a:tcPr>
                </a:tc>
                <a:tc>
                  <a:txBody>
                    <a:bodyPr/>
                    <a:lstStyle/>
                    <a:p>
                      <a:r>
                        <a:rPr lang="en-US" sz="1400" b="0" dirty="0" smtClean="0">
                          <a:solidFill>
                            <a:schemeClr val="tx1"/>
                          </a:solidFill>
                        </a:rPr>
                        <a:t>2</a:t>
                      </a:r>
                      <a:endParaRPr lang="en-US" sz="1400" b="0" dirty="0">
                        <a:solidFill>
                          <a:schemeClr val="tx1"/>
                        </a:solidFill>
                      </a:endParaRPr>
                    </a:p>
                  </a:txBody>
                  <a:tcPr>
                    <a:solidFill>
                      <a:srgbClr val="FFCCCC"/>
                    </a:solidFill>
                  </a:tcPr>
                </a:tc>
                <a:tc>
                  <a:txBody>
                    <a:bodyPr/>
                    <a:lstStyle/>
                    <a:p>
                      <a:r>
                        <a:rPr lang="en-US" sz="1400" b="0" dirty="0" smtClean="0">
                          <a:solidFill>
                            <a:schemeClr val="tx1"/>
                          </a:solidFill>
                        </a:rPr>
                        <a:t>1</a:t>
                      </a:r>
                      <a:endParaRPr lang="en-US" sz="1400" b="0" dirty="0">
                        <a:solidFill>
                          <a:schemeClr val="tx1"/>
                        </a:solidFill>
                      </a:endParaRPr>
                    </a:p>
                  </a:txBody>
                  <a:tcPr>
                    <a:solidFill>
                      <a:srgbClr val="FFCCCC"/>
                    </a:solidFill>
                  </a:tcPr>
                </a:tc>
                <a:tc>
                  <a:txBody>
                    <a:bodyPr/>
                    <a:lstStyle/>
                    <a:p>
                      <a:r>
                        <a:rPr lang="en-US" sz="1400" b="0" dirty="0" smtClean="0">
                          <a:solidFill>
                            <a:schemeClr val="tx1"/>
                          </a:solidFill>
                        </a:rPr>
                        <a:t>1</a:t>
                      </a:r>
                      <a:endParaRPr lang="en-US" sz="1400" b="0" dirty="0">
                        <a:solidFill>
                          <a:schemeClr val="tx1"/>
                        </a:solidFill>
                      </a:endParaRPr>
                    </a:p>
                  </a:txBody>
                  <a:tcPr>
                    <a:solidFill>
                      <a:srgbClr val="FFCCCC"/>
                    </a:solidFill>
                  </a:tcPr>
                </a:tc>
                <a:extLst>
                  <a:ext uri="{0D108BD9-81ED-4DB2-BD59-A6C34878D82A}">
                    <a16:rowId xmlns:a16="http://schemas.microsoft.com/office/drawing/2014/main" val="3159583408"/>
                  </a:ext>
                </a:extLst>
              </a:tr>
              <a:tr h="370840">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0</a:t>
                      </a:r>
                      <a:endParaRPr lang="en-US" sz="1400" dirty="0">
                        <a:solidFill>
                          <a:schemeClr val="tx1"/>
                        </a:solidFill>
                      </a:endParaRPr>
                    </a:p>
                  </a:txBody>
                  <a:tcPr>
                    <a:solidFill>
                      <a:srgbClr val="FFCCCC"/>
                    </a:solidFill>
                  </a:tcPr>
                </a:tc>
                <a:tc>
                  <a:txBody>
                    <a:bodyPr/>
                    <a:lstStyle/>
                    <a:p>
                      <a:r>
                        <a:rPr lang="en-US" sz="140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3</a:t>
                      </a:r>
                      <a:endParaRPr lang="en-US" sz="1400" dirty="0">
                        <a:solidFill>
                          <a:schemeClr val="tx1"/>
                        </a:solidFill>
                      </a:endParaRPr>
                    </a:p>
                  </a:txBody>
                  <a:tcPr>
                    <a:solidFill>
                      <a:srgbClr val="FFCCCC"/>
                    </a:solidFill>
                  </a:tcPr>
                </a:tc>
                <a:extLst>
                  <a:ext uri="{0D108BD9-81ED-4DB2-BD59-A6C34878D82A}">
                    <a16:rowId xmlns:a16="http://schemas.microsoft.com/office/drawing/2014/main" val="3274715833"/>
                  </a:ext>
                </a:extLst>
              </a:tr>
              <a:tr h="370840">
                <a:tc>
                  <a:txBody>
                    <a:bodyPr/>
                    <a:lstStyle/>
                    <a:p>
                      <a:r>
                        <a:rPr lang="en-US" sz="1400" dirty="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0</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extLst>
                  <a:ext uri="{0D108BD9-81ED-4DB2-BD59-A6C34878D82A}">
                    <a16:rowId xmlns:a16="http://schemas.microsoft.com/office/drawing/2014/main" val="3774336262"/>
                  </a:ext>
                </a:extLst>
              </a:tr>
              <a:tr h="370840">
                <a:tc>
                  <a:txBody>
                    <a:bodyPr/>
                    <a:lstStyle/>
                    <a:p>
                      <a:r>
                        <a:rPr lang="en-US" sz="1400" dirty="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3</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extLst>
                  <a:ext uri="{0D108BD9-81ED-4DB2-BD59-A6C34878D82A}">
                    <a16:rowId xmlns:a16="http://schemas.microsoft.com/office/drawing/2014/main" val="75394407"/>
                  </a:ext>
                </a:extLst>
              </a:tr>
              <a:tr h="370840">
                <a:tc>
                  <a:txBody>
                    <a:bodyPr/>
                    <a:lstStyle/>
                    <a:p>
                      <a:r>
                        <a:rPr lang="en-US" sz="1400" dirty="0" smtClean="0"/>
                        <a:t>0</a:t>
                      </a:r>
                      <a:endParaRPr lang="en-US" sz="1400" dirty="0"/>
                    </a:p>
                  </a:txBody>
                  <a:tcPr>
                    <a:solidFill>
                      <a:srgbClr val="FF9999"/>
                    </a:solidFill>
                  </a:tcPr>
                </a:tc>
                <a:tc>
                  <a:txBody>
                    <a:bodyPr/>
                    <a:lstStyle/>
                    <a:p>
                      <a:r>
                        <a:rPr lang="en-US" sz="1400" dirty="0" smtClean="0"/>
                        <a:t>2</a:t>
                      </a:r>
                      <a:endParaRPr lang="en-US" sz="1400" dirty="0"/>
                    </a:p>
                  </a:txBody>
                  <a:tcPr>
                    <a:solidFill>
                      <a:srgbClr val="FF9999"/>
                    </a:solidFill>
                  </a:tcPr>
                </a:tc>
                <a:tc>
                  <a:txBody>
                    <a:bodyPr/>
                    <a:lstStyle/>
                    <a:p>
                      <a:r>
                        <a:rPr lang="en-US" sz="1400" dirty="0" smtClean="0"/>
                        <a:t>0</a:t>
                      </a:r>
                      <a:endParaRPr lang="en-US" sz="1400" dirty="0"/>
                    </a:p>
                  </a:txBody>
                  <a:tcPr>
                    <a:solidFill>
                      <a:srgbClr val="FF9999"/>
                    </a:solidFill>
                  </a:tcPr>
                </a:tc>
                <a:tc>
                  <a:txBody>
                    <a:bodyPr/>
                    <a:lstStyle/>
                    <a:p>
                      <a:r>
                        <a:rPr lang="en-US" sz="1400" dirty="0" smtClean="0"/>
                        <a:t>3</a:t>
                      </a:r>
                      <a:endParaRPr lang="en-US" sz="1400" dirty="0"/>
                    </a:p>
                  </a:txBody>
                  <a:tcPr>
                    <a:solidFill>
                      <a:srgbClr val="FF9999"/>
                    </a:solidFill>
                  </a:tcPr>
                </a:tc>
                <a:extLst>
                  <a:ext uri="{0D108BD9-81ED-4DB2-BD59-A6C34878D82A}">
                    <a16:rowId xmlns:a16="http://schemas.microsoft.com/office/drawing/2014/main" val="1743581606"/>
                  </a:ext>
                </a:extLst>
              </a:tr>
              <a:tr h="370840">
                <a:tc>
                  <a:txBody>
                    <a:bodyPr/>
                    <a:lstStyle/>
                    <a:p>
                      <a:r>
                        <a:rPr lang="en-US" sz="1400" dirty="0" smtClean="0"/>
                        <a:t>2</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tc>
                  <a:txBody>
                    <a:bodyPr/>
                    <a:lstStyle/>
                    <a:p>
                      <a:r>
                        <a:rPr lang="en-US" sz="1400" dirty="0" smtClean="0"/>
                        <a:t>3</a:t>
                      </a:r>
                      <a:endParaRPr lang="en-US" sz="1400" dirty="0"/>
                    </a:p>
                  </a:txBody>
                  <a:tcPr>
                    <a:solidFill>
                      <a:srgbClr val="FF9999"/>
                    </a:solidFill>
                  </a:tcPr>
                </a:tc>
                <a:tc>
                  <a:txBody>
                    <a:bodyPr/>
                    <a:lstStyle/>
                    <a:p>
                      <a:r>
                        <a:rPr lang="en-US" sz="1400" dirty="0" smtClean="0"/>
                        <a:t>2</a:t>
                      </a:r>
                      <a:endParaRPr lang="en-US" sz="1400" dirty="0"/>
                    </a:p>
                  </a:txBody>
                  <a:tcPr>
                    <a:solidFill>
                      <a:srgbClr val="FF9999"/>
                    </a:solidFill>
                  </a:tcPr>
                </a:tc>
                <a:extLst>
                  <a:ext uri="{0D108BD9-81ED-4DB2-BD59-A6C34878D82A}">
                    <a16:rowId xmlns:a16="http://schemas.microsoft.com/office/drawing/2014/main" val="1457640715"/>
                  </a:ext>
                </a:extLst>
              </a:tr>
              <a:tr h="370840">
                <a:tc>
                  <a:txBody>
                    <a:bodyPr/>
                    <a:lstStyle/>
                    <a:p>
                      <a:r>
                        <a:rPr lang="en-US" sz="1400" dirty="0" smtClean="0"/>
                        <a:t>0</a:t>
                      </a:r>
                      <a:endParaRPr lang="en-US" sz="1400" dirty="0"/>
                    </a:p>
                  </a:txBody>
                  <a:tcPr>
                    <a:solidFill>
                      <a:srgbClr val="FF9999"/>
                    </a:solidFill>
                  </a:tcPr>
                </a:tc>
                <a:tc>
                  <a:txBody>
                    <a:bodyPr/>
                    <a:lstStyle/>
                    <a:p>
                      <a:r>
                        <a:rPr lang="en-US" sz="1400" dirty="0" smtClean="0"/>
                        <a:t>3</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extLst>
                  <a:ext uri="{0D108BD9-81ED-4DB2-BD59-A6C34878D82A}">
                    <a16:rowId xmlns:a16="http://schemas.microsoft.com/office/drawing/2014/main" val="2441208801"/>
                  </a:ext>
                </a:extLst>
              </a:tr>
              <a:tr h="370840">
                <a:tc>
                  <a:txBody>
                    <a:bodyPr/>
                    <a:lstStyle/>
                    <a:p>
                      <a:r>
                        <a:rPr lang="en-US" sz="1400" dirty="0" smtClean="0"/>
                        <a:t>3</a:t>
                      </a:r>
                      <a:endParaRPr lang="en-US" sz="1400" dirty="0"/>
                    </a:p>
                  </a:txBody>
                  <a:tcPr>
                    <a:solidFill>
                      <a:srgbClr val="FF9999"/>
                    </a:solidFill>
                  </a:tcPr>
                </a:tc>
                <a:tc>
                  <a:txBody>
                    <a:bodyPr/>
                    <a:lstStyle/>
                    <a:p>
                      <a:r>
                        <a:rPr lang="en-US" sz="1400" dirty="0" smtClean="0"/>
                        <a:t>2</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tc>
                  <a:txBody>
                    <a:bodyPr/>
                    <a:lstStyle/>
                    <a:p>
                      <a:r>
                        <a:rPr lang="en-US" sz="1400" dirty="0" smtClean="0"/>
                        <a:t>0</a:t>
                      </a:r>
                      <a:endParaRPr lang="en-US" sz="1400" dirty="0"/>
                    </a:p>
                  </a:txBody>
                  <a:tcPr>
                    <a:solidFill>
                      <a:srgbClr val="FF9999"/>
                    </a:solidFill>
                  </a:tcPr>
                </a:tc>
                <a:extLst>
                  <a:ext uri="{0D108BD9-81ED-4DB2-BD59-A6C34878D82A}">
                    <a16:rowId xmlns:a16="http://schemas.microsoft.com/office/drawing/2014/main" val="1935688266"/>
                  </a:ext>
                </a:extLst>
              </a:tr>
              <a:tr h="370840">
                <a:tc>
                  <a:txBody>
                    <a:bodyPr/>
                    <a:lstStyle/>
                    <a:p>
                      <a:r>
                        <a:rPr lang="en-US" sz="1400" dirty="0" smtClean="0"/>
                        <a:t>1</a:t>
                      </a:r>
                      <a:endParaRPr lang="en-US" sz="1400" dirty="0"/>
                    </a:p>
                  </a:txBody>
                  <a:tcPr>
                    <a:solidFill>
                      <a:srgbClr val="FF7C80"/>
                    </a:solidFill>
                  </a:tcPr>
                </a:tc>
                <a:tc>
                  <a:txBody>
                    <a:bodyPr/>
                    <a:lstStyle/>
                    <a:p>
                      <a:r>
                        <a:rPr lang="en-US" sz="1400" dirty="0" smtClean="0"/>
                        <a:t>2</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extLst>
                  <a:ext uri="{0D108BD9-81ED-4DB2-BD59-A6C34878D82A}">
                    <a16:rowId xmlns:a16="http://schemas.microsoft.com/office/drawing/2014/main" val="354452699"/>
                  </a:ext>
                </a:extLst>
              </a:tr>
              <a:tr h="370840">
                <a:tc>
                  <a:txBody>
                    <a:bodyPr/>
                    <a:lstStyle/>
                    <a:p>
                      <a:r>
                        <a:rPr lang="en-US" sz="1400" dirty="0" smtClean="0"/>
                        <a:t>2</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tc>
                  <a:txBody>
                    <a:bodyPr/>
                    <a:lstStyle/>
                    <a:p>
                      <a:r>
                        <a:rPr lang="en-US" sz="1400" dirty="0" smtClean="0"/>
                        <a:t>0</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extLst>
                  <a:ext uri="{0D108BD9-81ED-4DB2-BD59-A6C34878D82A}">
                    <a16:rowId xmlns:a16="http://schemas.microsoft.com/office/drawing/2014/main" val="402459882"/>
                  </a:ext>
                </a:extLst>
              </a:tr>
              <a:tr h="370840">
                <a:tc>
                  <a:txBody>
                    <a:bodyPr/>
                    <a:lstStyle/>
                    <a:p>
                      <a:r>
                        <a:rPr lang="en-US" sz="1400" dirty="0" smtClean="0"/>
                        <a:t>0</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extLst>
                  <a:ext uri="{0D108BD9-81ED-4DB2-BD59-A6C34878D82A}">
                    <a16:rowId xmlns:a16="http://schemas.microsoft.com/office/drawing/2014/main" val="816536574"/>
                  </a:ext>
                </a:extLst>
              </a:tr>
              <a:tr h="370840">
                <a:tc>
                  <a:txBody>
                    <a:bodyPr/>
                    <a:lstStyle/>
                    <a:p>
                      <a:r>
                        <a:rPr lang="en-US" sz="1400" dirty="0" smtClean="0"/>
                        <a:t>1</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tc>
                  <a:txBody>
                    <a:bodyPr/>
                    <a:lstStyle/>
                    <a:p>
                      <a:r>
                        <a:rPr lang="en-US" sz="1400" dirty="0" smtClean="0"/>
                        <a:t>2</a:t>
                      </a:r>
                      <a:endParaRPr lang="en-US" sz="1400" dirty="0"/>
                    </a:p>
                  </a:txBody>
                  <a:tcPr>
                    <a:solidFill>
                      <a:srgbClr val="FF7C80"/>
                    </a:solidFill>
                  </a:tcPr>
                </a:tc>
                <a:extLst>
                  <a:ext uri="{0D108BD9-81ED-4DB2-BD59-A6C34878D82A}">
                    <a16:rowId xmlns:a16="http://schemas.microsoft.com/office/drawing/2014/main" val="199084129"/>
                  </a:ext>
                </a:extLst>
              </a:tr>
            </a:tbl>
          </a:graphicData>
        </a:graphic>
      </p:graphicFrame>
      <p:sp>
        <p:nvSpPr>
          <p:cNvPr id="7" name="TextBox 6"/>
          <p:cNvSpPr txBox="1"/>
          <p:nvPr/>
        </p:nvSpPr>
        <p:spPr>
          <a:xfrm rot="5400000">
            <a:off x="7091233" y="2842860"/>
            <a:ext cx="2489784" cy="461665"/>
          </a:xfrm>
          <a:prstGeom prst="rect">
            <a:avLst/>
          </a:prstGeom>
          <a:noFill/>
        </p:spPr>
        <p:txBody>
          <a:bodyPr wrap="none" rtlCol="0">
            <a:spAutoFit/>
          </a:bodyPr>
          <a:lstStyle/>
          <a:p>
            <a:r>
              <a:rPr lang="en-US" dirty="0" smtClean="0">
                <a:solidFill>
                  <a:schemeClr val="tx1"/>
                </a:solidFill>
              </a:rPr>
              <a:t>Input feature maps</a:t>
            </a:r>
            <a:endParaRPr lang="en-US" dirty="0">
              <a:solidFill>
                <a:schemeClr val="tx1"/>
              </a:solidFill>
            </a:endParaRPr>
          </a:p>
        </p:txBody>
      </p:sp>
      <p:sp>
        <p:nvSpPr>
          <p:cNvPr id="8" name="TextBox 7"/>
          <p:cNvSpPr txBox="1"/>
          <p:nvPr/>
        </p:nvSpPr>
        <p:spPr>
          <a:xfrm>
            <a:off x="7609490" y="1503555"/>
            <a:ext cx="338554" cy="461665"/>
          </a:xfrm>
          <a:prstGeom prst="rect">
            <a:avLst/>
          </a:prstGeom>
          <a:noFill/>
        </p:spPr>
        <p:txBody>
          <a:bodyPr wrap="none" rtlCol="0">
            <a:spAutoFit/>
          </a:bodyPr>
          <a:lstStyle/>
          <a:p>
            <a:r>
              <a:rPr lang="en-US" dirty="0">
                <a:solidFill>
                  <a:schemeClr val="tx1"/>
                </a:solidFill>
              </a:rPr>
              <a:t>0</a:t>
            </a:r>
          </a:p>
        </p:txBody>
      </p:sp>
      <p:sp>
        <p:nvSpPr>
          <p:cNvPr id="9" name="TextBox 8"/>
          <p:cNvSpPr txBox="1"/>
          <p:nvPr/>
        </p:nvSpPr>
        <p:spPr>
          <a:xfrm>
            <a:off x="7633651" y="2979280"/>
            <a:ext cx="338554" cy="461665"/>
          </a:xfrm>
          <a:prstGeom prst="rect">
            <a:avLst/>
          </a:prstGeom>
          <a:noFill/>
        </p:spPr>
        <p:txBody>
          <a:bodyPr wrap="none" rtlCol="0">
            <a:spAutoFit/>
          </a:bodyPr>
          <a:lstStyle/>
          <a:p>
            <a:r>
              <a:rPr lang="en-US" dirty="0" smtClean="0">
                <a:solidFill>
                  <a:schemeClr val="tx1"/>
                </a:solidFill>
              </a:rPr>
              <a:t>1</a:t>
            </a:r>
            <a:endParaRPr lang="en-US" dirty="0">
              <a:solidFill>
                <a:schemeClr val="tx1"/>
              </a:solidFill>
            </a:endParaRPr>
          </a:p>
        </p:txBody>
      </p:sp>
      <p:sp>
        <p:nvSpPr>
          <p:cNvPr id="10" name="TextBox 9"/>
          <p:cNvSpPr txBox="1"/>
          <p:nvPr/>
        </p:nvSpPr>
        <p:spPr>
          <a:xfrm>
            <a:off x="7633651" y="4495800"/>
            <a:ext cx="338554" cy="461665"/>
          </a:xfrm>
          <a:prstGeom prst="rect">
            <a:avLst/>
          </a:prstGeom>
          <a:noFill/>
        </p:spPr>
        <p:txBody>
          <a:bodyPr wrap="none" rtlCol="0">
            <a:spAutoFit/>
          </a:bodyPr>
          <a:lstStyle/>
          <a:p>
            <a:r>
              <a:rPr lang="en-US" dirty="0" smtClean="0">
                <a:solidFill>
                  <a:schemeClr val="tx1"/>
                </a:solidFill>
              </a:rPr>
              <a:t>2</a:t>
            </a:r>
            <a:endParaRPr lang="en-US" dirty="0">
              <a:solidFill>
                <a:schemeClr val="tx1"/>
              </a:solidFill>
            </a:endParaRPr>
          </a:p>
        </p:txBody>
      </p:sp>
      <p:sp>
        <p:nvSpPr>
          <p:cNvPr id="11" name="TextBox 10"/>
          <p:cNvSpPr txBox="1"/>
          <p:nvPr/>
        </p:nvSpPr>
        <p:spPr>
          <a:xfrm>
            <a:off x="2411174" y="4957465"/>
            <a:ext cx="2584362" cy="461665"/>
          </a:xfrm>
          <a:prstGeom prst="rect">
            <a:avLst/>
          </a:prstGeom>
          <a:noFill/>
        </p:spPr>
        <p:txBody>
          <a:bodyPr wrap="none" rtlCol="0">
            <a:spAutoFit/>
          </a:bodyPr>
          <a:lstStyle/>
          <a:p>
            <a:r>
              <a:rPr lang="en-US" dirty="0" smtClean="0">
                <a:solidFill>
                  <a:schemeClr val="tx1"/>
                </a:solidFill>
              </a:rPr>
              <a:t>Convolution Filters</a:t>
            </a:r>
            <a:endParaRPr lang="en-US" dirty="0">
              <a:solidFill>
                <a:schemeClr val="tx1"/>
              </a:solidFill>
            </a:endParaRPr>
          </a:p>
        </p:txBody>
      </p:sp>
      <p:sp>
        <p:nvSpPr>
          <p:cNvPr id="13" name="TextBox 12"/>
          <p:cNvSpPr txBox="1"/>
          <p:nvPr/>
        </p:nvSpPr>
        <p:spPr>
          <a:xfrm>
            <a:off x="1405427" y="5393035"/>
            <a:ext cx="338554" cy="461665"/>
          </a:xfrm>
          <a:prstGeom prst="rect">
            <a:avLst/>
          </a:prstGeom>
          <a:noFill/>
        </p:spPr>
        <p:txBody>
          <a:bodyPr wrap="none" rtlCol="0">
            <a:spAutoFit/>
          </a:bodyPr>
          <a:lstStyle/>
          <a:p>
            <a:r>
              <a:rPr lang="en-US" dirty="0">
                <a:solidFill>
                  <a:schemeClr val="tx1"/>
                </a:solidFill>
              </a:rPr>
              <a:t>0</a:t>
            </a:r>
          </a:p>
        </p:txBody>
      </p:sp>
      <p:sp>
        <p:nvSpPr>
          <p:cNvPr id="15" name="TextBox 14"/>
          <p:cNvSpPr txBox="1"/>
          <p:nvPr/>
        </p:nvSpPr>
        <p:spPr>
          <a:xfrm>
            <a:off x="1387508" y="5836889"/>
            <a:ext cx="338554" cy="461665"/>
          </a:xfrm>
          <a:prstGeom prst="rect">
            <a:avLst/>
          </a:prstGeom>
          <a:noFill/>
        </p:spPr>
        <p:txBody>
          <a:bodyPr wrap="none" rtlCol="0">
            <a:spAutoFit/>
          </a:bodyPr>
          <a:lstStyle/>
          <a:p>
            <a:r>
              <a:rPr lang="en-US" dirty="0" smtClean="0">
                <a:solidFill>
                  <a:schemeClr val="tx1"/>
                </a:solidFill>
              </a:rPr>
              <a:t>1</a:t>
            </a:r>
            <a:endParaRPr lang="en-US" dirty="0">
              <a:solidFill>
                <a:schemeClr val="tx1"/>
              </a:solidFill>
            </a:endParaRPr>
          </a:p>
        </p:txBody>
      </p:sp>
      <p:cxnSp>
        <p:nvCxnSpPr>
          <p:cNvPr id="20" name="Straight Arrow Connector 19"/>
          <p:cNvCxnSpPr/>
          <p:nvPr/>
        </p:nvCxnSpPr>
        <p:spPr bwMode="auto">
          <a:xfrm flipV="1">
            <a:off x="1849802" y="5623867"/>
            <a:ext cx="4191000" cy="14933"/>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a:off x="6428893" y="1005184"/>
            <a:ext cx="0" cy="4481216"/>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24" name="TextBox 23"/>
          <p:cNvSpPr txBox="1"/>
          <p:nvPr/>
        </p:nvSpPr>
        <p:spPr>
          <a:xfrm>
            <a:off x="830978" y="2104196"/>
            <a:ext cx="5140715" cy="1938992"/>
          </a:xfrm>
          <a:prstGeom prst="rect">
            <a:avLst/>
          </a:prstGeom>
          <a:noFill/>
        </p:spPr>
        <p:txBody>
          <a:bodyPr wrap="square" rtlCol="0">
            <a:spAutoFit/>
          </a:bodyPr>
          <a:lstStyle/>
          <a:p>
            <a:r>
              <a:rPr lang="en-US" dirty="0" smtClean="0">
                <a:solidFill>
                  <a:schemeClr val="tx1"/>
                </a:solidFill>
              </a:rPr>
              <a:t>Each block calculates one output tile – 2 elements from each output map</a:t>
            </a:r>
          </a:p>
          <a:p>
            <a:endParaRPr lang="en-US" dirty="0">
              <a:solidFill>
                <a:schemeClr val="tx1"/>
              </a:solidFill>
            </a:endParaRPr>
          </a:p>
          <a:p>
            <a:r>
              <a:rPr lang="en-US" dirty="0" smtClean="0">
                <a:solidFill>
                  <a:schemeClr val="tx1"/>
                </a:solidFill>
              </a:rPr>
              <a:t>Each input element is reused 2 times in the shared memory</a:t>
            </a:r>
            <a:endParaRPr lang="en-US" dirty="0">
              <a:solidFill>
                <a:schemeClr val="tx1"/>
              </a:solidFill>
            </a:endParaRPr>
          </a:p>
        </p:txBody>
      </p:sp>
      <p:graphicFrame>
        <p:nvGraphicFramePr>
          <p:cNvPr id="25" name="Table 24"/>
          <p:cNvGraphicFramePr>
            <a:graphicFrameLocks noGrp="1"/>
          </p:cNvGraphicFramePr>
          <p:nvPr/>
        </p:nvGraphicFramePr>
        <p:xfrm>
          <a:off x="6200293" y="5527699"/>
          <a:ext cx="1447800" cy="614680"/>
        </p:xfrm>
        <a:graphic>
          <a:graphicData uri="http://schemas.openxmlformats.org/drawingml/2006/table">
            <a:tbl>
              <a:tblPr firstRow="1" bandRow="1">
                <a:tableStyleId>{5C22544A-7EE6-4342-B048-85BDC9FD1C3A}</a:tableStyleId>
              </a:tblPr>
              <a:tblGrid>
                <a:gridCol w="361950">
                  <a:extLst>
                    <a:ext uri="{9D8B030D-6E8A-4147-A177-3AD203B41FA5}">
                      <a16:colId xmlns:a16="http://schemas.microsoft.com/office/drawing/2014/main" val="2721871373"/>
                    </a:ext>
                  </a:extLst>
                </a:gridCol>
                <a:gridCol w="361950">
                  <a:extLst>
                    <a:ext uri="{9D8B030D-6E8A-4147-A177-3AD203B41FA5}">
                      <a16:colId xmlns:a16="http://schemas.microsoft.com/office/drawing/2014/main" val="1010161261"/>
                    </a:ext>
                  </a:extLst>
                </a:gridCol>
                <a:gridCol w="361950">
                  <a:extLst>
                    <a:ext uri="{9D8B030D-6E8A-4147-A177-3AD203B41FA5}">
                      <a16:colId xmlns:a16="http://schemas.microsoft.com/office/drawing/2014/main" val="26831667"/>
                    </a:ext>
                  </a:extLst>
                </a:gridCol>
                <a:gridCol w="361950">
                  <a:extLst>
                    <a:ext uri="{9D8B030D-6E8A-4147-A177-3AD203B41FA5}">
                      <a16:colId xmlns:a16="http://schemas.microsoft.com/office/drawing/2014/main" val="3817627088"/>
                    </a:ext>
                  </a:extLst>
                </a:gridCol>
              </a:tblGrid>
              <a:tr h="307340">
                <a:tc>
                  <a:txBody>
                    <a:bodyPr/>
                    <a:lstStyle/>
                    <a:p>
                      <a:r>
                        <a:rPr lang="en-US" sz="1400" dirty="0" smtClean="0">
                          <a:solidFill>
                            <a:schemeClr val="tx1"/>
                          </a:solidFill>
                        </a:rPr>
                        <a:t>14</a:t>
                      </a:r>
                      <a:endParaRPr lang="en-US" sz="1400" dirty="0">
                        <a:solidFill>
                          <a:schemeClr val="tx1"/>
                        </a:solidFill>
                      </a:endParaRPr>
                    </a:p>
                  </a:txBody>
                  <a:tcPr>
                    <a:solidFill>
                      <a:schemeClr val="accent6">
                        <a:lumMod val="20000"/>
                        <a:lumOff val="80000"/>
                      </a:schemeClr>
                    </a:solidFill>
                  </a:tcPr>
                </a:tc>
                <a:tc>
                  <a:txBody>
                    <a:bodyPr/>
                    <a:lstStyle/>
                    <a:p>
                      <a:r>
                        <a:rPr lang="en-US" sz="1400" dirty="0" smtClean="0">
                          <a:solidFill>
                            <a:schemeClr val="tx1"/>
                          </a:solidFill>
                        </a:rPr>
                        <a:t>20</a:t>
                      </a:r>
                      <a:endParaRPr lang="en-US" sz="1400" dirty="0">
                        <a:solidFill>
                          <a:schemeClr val="tx1"/>
                        </a:solidFill>
                      </a:endParaRPr>
                    </a:p>
                  </a:txBody>
                  <a:tcPr>
                    <a:solidFill>
                      <a:schemeClr val="accent6">
                        <a:lumMod val="20000"/>
                        <a:lumOff val="80000"/>
                      </a:schemeClr>
                    </a:solidFill>
                  </a:tcPr>
                </a:tc>
                <a:tc>
                  <a:txBody>
                    <a:bodyPr/>
                    <a:lstStyle/>
                    <a:p>
                      <a:r>
                        <a:rPr lang="en-US" sz="1400" dirty="0" smtClean="0">
                          <a:solidFill>
                            <a:schemeClr val="tx1"/>
                          </a:solidFill>
                        </a:rPr>
                        <a:t>15</a:t>
                      </a:r>
                      <a:endParaRPr lang="en-US" sz="1400" dirty="0">
                        <a:solidFill>
                          <a:schemeClr val="tx1"/>
                        </a:solidFill>
                      </a:endParaRPr>
                    </a:p>
                  </a:txBody>
                  <a:tcPr>
                    <a:solidFill>
                      <a:schemeClr val="accent6">
                        <a:lumMod val="20000"/>
                        <a:lumOff val="80000"/>
                      </a:schemeClr>
                    </a:solidFill>
                  </a:tcPr>
                </a:tc>
                <a:tc>
                  <a:txBody>
                    <a:bodyPr/>
                    <a:lstStyle/>
                    <a:p>
                      <a:r>
                        <a:rPr lang="en-US" sz="1400" dirty="0" smtClean="0">
                          <a:solidFill>
                            <a:schemeClr val="tx1"/>
                          </a:solidFill>
                        </a:rPr>
                        <a:t>24</a:t>
                      </a:r>
                      <a:endParaRPr lang="en-US" sz="1400"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2031430245"/>
                  </a:ext>
                </a:extLst>
              </a:tr>
              <a:tr h="307340">
                <a:tc>
                  <a:txBody>
                    <a:bodyPr/>
                    <a:lstStyle/>
                    <a:p>
                      <a:r>
                        <a:rPr lang="en-US" sz="1400" dirty="0" smtClean="0">
                          <a:solidFill>
                            <a:schemeClr val="bg1"/>
                          </a:solidFill>
                        </a:rPr>
                        <a:t>12</a:t>
                      </a:r>
                      <a:endParaRPr lang="en-US" sz="1400" dirty="0">
                        <a:solidFill>
                          <a:schemeClr val="bg1"/>
                        </a:solidFill>
                      </a:endParaRPr>
                    </a:p>
                  </a:txBody>
                  <a:tcPr>
                    <a:solidFill>
                      <a:schemeClr val="accent6">
                        <a:lumMod val="75000"/>
                      </a:schemeClr>
                    </a:solidFill>
                  </a:tcPr>
                </a:tc>
                <a:tc>
                  <a:txBody>
                    <a:bodyPr/>
                    <a:lstStyle/>
                    <a:p>
                      <a:r>
                        <a:rPr lang="en-US" sz="1400" dirty="0" smtClean="0">
                          <a:solidFill>
                            <a:schemeClr val="bg1"/>
                          </a:solidFill>
                        </a:rPr>
                        <a:t>24</a:t>
                      </a:r>
                      <a:endParaRPr lang="en-US" sz="1400" dirty="0">
                        <a:solidFill>
                          <a:schemeClr val="bg1"/>
                        </a:solidFill>
                      </a:endParaRPr>
                    </a:p>
                  </a:txBody>
                  <a:tcPr>
                    <a:solidFill>
                      <a:schemeClr val="accent6">
                        <a:lumMod val="75000"/>
                      </a:schemeClr>
                    </a:solidFill>
                  </a:tcPr>
                </a:tc>
                <a:tc>
                  <a:txBody>
                    <a:bodyPr/>
                    <a:lstStyle/>
                    <a:p>
                      <a:r>
                        <a:rPr lang="en-US" sz="1400" dirty="0" smtClean="0">
                          <a:solidFill>
                            <a:schemeClr val="bg1"/>
                          </a:solidFill>
                        </a:rPr>
                        <a:t>17</a:t>
                      </a:r>
                      <a:endParaRPr lang="en-US" sz="1400" dirty="0">
                        <a:solidFill>
                          <a:schemeClr val="bg1"/>
                        </a:solidFill>
                      </a:endParaRPr>
                    </a:p>
                  </a:txBody>
                  <a:tcPr>
                    <a:solidFill>
                      <a:schemeClr val="accent6">
                        <a:lumMod val="75000"/>
                      </a:schemeClr>
                    </a:solidFill>
                  </a:tcPr>
                </a:tc>
                <a:tc>
                  <a:txBody>
                    <a:bodyPr/>
                    <a:lstStyle/>
                    <a:p>
                      <a:r>
                        <a:rPr lang="en-US" sz="1400" dirty="0" smtClean="0">
                          <a:solidFill>
                            <a:schemeClr val="bg1"/>
                          </a:solidFill>
                        </a:rPr>
                        <a:t>26</a:t>
                      </a:r>
                      <a:endParaRPr lang="en-US" sz="1400" dirty="0">
                        <a:solidFill>
                          <a:schemeClr val="bg1"/>
                        </a:solidFill>
                      </a:endParaRPr>
                    </a:p>
                  </a:txBody>
                  <a:tcPr>
                    <a:solidFill>
                      <a:schemeClr val="accent6">
                        <a:lumMod val="75000"/>
                      </a:schemeClr>
                    </a:solidFill>
                  </a:tcPr>
                </a:tc>
                <a:extLst>
                  <a:ext uri="{0D108BD9-81ED-4DB2-BD59-A6C34878D82A}">
                    <a16:rowId xmlns:a16="http://schemas.microsoft.com/office/drawing/2014/main" val="3353427065"/>
                  </a:ext>
                </a:extLst>
              </a:tr>
            </a:tbl>
          </a:graphicData>
        </a:graphic>
      </p:graphicFrame>
      <p:sp>
        <p:nvSpPr>
          <p:cNvPr id="3" name="Rectangle 2"/>
          <p:cNvSpPr/>
          <p:nvPr/>
        </p:nvSpPr>
        <p:spPr bwMode="auto">
          <a:xfrm>
            <a:off x="6200293" y="5527699"/>
            <a:ext cx="733907" cy="61468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p:txBody>
      </p:sp>
      <p:sp>
        <p:nvSpPr>
          <p:cNvPr id="17" name="Rectangle 16"/>
          <p:cNvSpPr/>
          <p:nvPr/>
        </p:nvSpPr>
        <p:spPr bwMode="auto">
          <a:xfrm>
            <a:off x="6206299" y="1016250"/>
            <a:ext cx="707887" cy="736349"/>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p:txBody>
      </p:sp>
      <p:sp>
        <p:nvSpPr>
          <p:cNvPr id="18" name="Rectangle 17"/>
          <p:cNvSpPr/>
          <p:nvPr/>
        </p:nvSpPr>
        <p:spPr bwMode="auto">
          <a:xfrm>
            <a:off x="1920601" y="5547360"/>
            <a:ext cx="670199" cy="595019"/>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p:txBody>
      </p:sp>
      <p:sp>
        <p:nvSpPr>
          <p:cNvPr id="19" name="Rectangle 18"/>
          <p:cNvSpPr/>
          <p:nvPr/>
        </p:nvSpPr>
        <p:spPr bwMode="auto">
          <a:xfrm>
            <a:off x="6914186" y="5527699"/>
            <a:ext cx="733907" cy="61468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p:txBody>
      </p:sp>
      <p:sp>
        <p:nvSpPr>
          <p:cNvPr id="21" name="Rectangle 20"/>
          <p:cNvSpPr/>
          <p:nvPr/>
        </p:nvSpPr>
        <p:spPr bwMode="auto">
          <a:xfrm>
            <a:off x="6927196" y="1016249"/>
            <a:ext cx="720897" cy="736349"/>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p:txBody>
      </p:sp>
    </p:spTree>
    <p:extLst>
      <p:ext uri="{BB962C8B-B14F-4D97-AF65-F5344CB8AC3E}">
        <p14:creationId xmlns:p14="http://schemas.microsoft.com/office/powerpoint/2010/main" val="258872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7" y="-8532"/>
            <a:ext cx="7923213" cy="1141413"/>
          </a:xfrm>
        </p:spPr>
        <p:txBody>
          <a:bodyPr/>
          <a:lstStyle/>
          <a:p>
            <a:r>
              <a:rPr lang="en-US" dirty="0" smtClean="0"/>
              <a:t>Tiled Matrix Multiplication</a:t>
            </a:r>
            <a:br>
              <a:rPr lang="en-US" dirty="0" smtClean="0"/>
            </a:br>
            <a:r>
              <a:rPr lang="en-US" sz="3200" dirty="0" smtClean="0"/>
              <a:t>2x4 example</a:t>
            </a:r>
            <a:endParaRPr lang="en-US" sz="3200" dirty="0"/>
          </a:p>
        </p:txBody>
      </p:sp>
      <p:graphicFrame>
        <p:nvGraphicFramePr>
          <p:cNvPr id="4" name="Table 3"/>
          <p:cNvGraphicFramePr>
            <a:graphicFrameLocks noGrp="1"/>
          </p:cNvGraphicFramePr>
          <p:nvPr/>
        </p:nvGraphicFramePr>
        <p:xfrm>
          <a:off x="1904170" y="5532780"/>
          <a:ext cx="3963228" cy="609600"/>
        </p:xfrm>
        <a:graphic>
          <a:graphicData uri="http://schemas.openxmlformats.org/drawingml/2006/table">
            <a:tbl>
              <a:tblPr firstRow="1" bandRow="1">
                <a:tableStyleId>{5C22544A-7EE6-4342-B048-85BDC9FD1C3A}</a:tableStyleId>
              </a:tblPr>
              <a:tblGrid>
                <a:gridCol w="330269">
                  <a:extLst>
                    <a:ext uri="{9D8B030D-6E8A-4147-A177-3AD203B41FA5}">
                      <a16:colId xmlns:a16="http://schemas.microsoft.com/office/drawing/2014/main" val="1146997160"/>
                    </a:ext>
                  </a:extLst>
                </a:gridCol>
                <a:gridCol w="330269">
                  <a:extLst>
                    <a:ext uri="{9D8B030D-6E8A-4147-A177-3AD203B41FA5}">
                      <a16:colId xmlns:a16="http://schemas.microsoft.com/office/drawing/2014/main" val="23022533"/>
                    </a:ext>
                  </a:extLst>
                </a:gridCol>
                <a:gridCol w="330269">
                  <a:extLst>
                    <a:ext uri="{9D8B030D-6E8A-4147-A177-3AD203B41FA5}">
                      <a16:colId xmlns:a16="http://schemas.microsoft.com/office/drawing/2014/main" val="3062646713"/>
                    </a:ext>
                  </a:extLst>
                </a:gridCol>
                <a:gridCol w="330269">
                  <a:extLst>
                    <a:ext uri="{9D8B030D-6E8A-4147-A177-3AD203B41FA5}">
                      <a16:colId xmlns:a16="http://schemas.microsoft.com/office/drawing/2014/main" val="2297503166"/>
                    </a:ext>
                  </a:extLst>
                </a:gridCol>
                <a:gridCol w="330269">
                  <a:extLst>
                    <a:ext uri="{9D8B030D-6E8A-4147-A177-3AD203B41FA5}">
                      <a16:colId xmlns:a16="http://schemas.microsoft.com/office/drawing/2014/main" val="4245336788"/>
                    </a:ext>
                  </a:extLst>
                </a:gridCol>
                <a:gridCol w="330269">
                  <a:extLst>
                    <a:ext uri="{9D8B030D-6E8A-4147-A177-3AD203B41FA5}">
                      <a16:colId xmlns:a16="http://schemas.microsoft.com/office/drawing/2014/main" val="32057338"/>
                    </a:ext>
                  </a:extLst>
                </a:gridCol>
                <a:gridCol w="330269">
                  <a:extLst>
                    <a:ext uri="{9D8B030D-6E8A-4147-A177-3AD203B41FA5}">
                      <a16:colId xmlns:a16="http://schemas.microsoft.com/office/drawing/2014/main" val="1944491751"/>
                    </a:ext>
                  </a:extLst>
                </a:gridCol>
                <a:gridCol w="330269">
                  <a:extLst>
                    <a:ext uri="{9D8B030D-6E8A-4147-A177-3AD203B41FA5}">
                      <a16:colId xmlns:a16="http://schemas.microsoft.com/office/drawing/2014/main" val="2470592325"/>
                    </a:ext>
                  </a:extLst>
                </a:gridCol>
                <a:gridCol w="330269">
                  <a:extLst>
                    <a:ext uri="{9D8B030D-6E8A-4147-A177-3AD203B41FA5}">
                      <a16:colId xmlns:a16="http://schemas.microsoft.com/office/drawing/2014/main" val="4002742777"/>
                    </a:ext>
                  </a:extLst>
                </a:gridCol>
                <a:gridCol w="330269">
                  <a:extLst>
                    <a:ext uri="{9D8B030D-6E8A-4147-A177-3AD203B41FA5}">
                      <a16:colId xmlns:a16="http://schemas.microsoft.com/office/drawing/2014/main" val="1575564883"/>
                    </a:ext>
                  </a:extLst>
                </a:gridCol>
                <a:gridCol w="330269">
                  <a:extLst>
                    <a:ext uri="{9D8B030D-6E8A-4147-A177-3AD203B41FA5}">
                      <a16:colId xmlns:a16="http://schemas.microsoft.com/office/drawing/2014/main" val="1275573685"/>
                    </a:ext>
                  </a:extLst>
                </a:gridCol>
                <a:gridCol w="330269">
                  <a:extLst>
                    <a:ext uri="{9D8B030D-6E8A-4147-A177-3AD203B41FA5}">
                      <a16:colId xmlns:a16="http://schemas.microsoft.com/office/drawing/2014/main" val="1331903311"/>
                    </a:ext>
                  </a:extLst>
                </a:gridCol>
              </a:tblGrid>
              <a:tr h="289890">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2</a:t>
                      </a:r>
                      <a:endParaRPr lang="en-US" sz="1400" dirty="0"/>
                    </a:p>
                  </a:txBody>
                  <a:tcPr>
                    <a:solidFill>
                      <a:srgbClr val="92D050"/>
                    </a:solidFill>
                  </a:tcPr>
                </a:tc>
                <a:tc>
                  <a:txBody>
                    <a:bodyPr/>
                    <a:lstStyle/>
                    <a:p>
                      <a:r>
                        <a:rPr lang="en-US" sz="1400" dirty="0" smtClean="0"/>
                        <a:t>2</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0</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1</a:t>
                      </a:r>
                      <a:endParaRPr lang="en-US" sz="1400" dirty="0"/>
                    </a:p>
                  </a:txBody>
                  <a:tcPr>
                    <a:solidFill>
                      <a:srgbClr val="92D050"/>
                    </a:solidFill>
                  </a:tcPr>
                </a:tc>
                <a:tc>
                  <a:txBody>
                    <a:bodyPr/>
                    <a:lstStyle/>
                    <a:p>
                      <a:r>
                        <a:rPr lang="en-US" sz="1400" dirty="0" smtClean="0"/>
                        <a:t>0</a:t>
                      </a:r>
                      <a:endParaRPr lang="en-US" sz="1400" dirty="0"/>
                    </a:p>
                  </a:txBody>
                  <a:tcPr>
                    <a:solidFill>
                      <a:srgbClr val="92D050"/>
                    </a:solidFill>
                  </a:tcPr>
                </a:tc>
                <a:extLst>
                  <a:ext uri="{0D108BD9-81ED-4DB2-BD59-A6C34878D82A}">
                    <a16:rowId xmlns:a16="http://schemas.microsoft.com/office/drawing/2014/main" val="2805113699"/>
                  </a:ext>
                </a:extLst>
              </a:tr>
              <a:tr h="289890">
                <a:tc>
                  <a:txBody>
                    <a:bodyPr/>
                    <a:lstStyle/>
                    <a:p>
                      <a:r>
                        <a:rPr lang="en-US" sz="1400" dirty="0" smtClean="0"/>
                        <a:t>1</a:t>
                      </a:r>
                      <a:endParaRPr lang="en-US" sz="1400" dirty="0"/>
                    </a:p>
                  </a:txBody>
                  <a:tcPr>
                    <a:solidFill>
                      <a:srgbClr val="00B0F0"/>
                    </a:solidFill>
                  </a:tcPr>
                </a:tc>
                <a:tc>
                  <a:txBody>
                    <a:bodyPr/>
                    <a:lstStyle/>
                    <a:p>
                      <a:r>
                        <a:rPr lang="en-US" sz="1400" dirty="0" smtClean="0"/>
                        <a:t>0</a:t>
                      </a:r>
                      <a:endParaRPr lang="en-US" sz="1400" dirty="0"/>
                    </a:p>
                  </a:txBody>
                  <a:tcPr>
                    <a:solidFill>
                      <a:srgbClr val="00B0F0"/>
                    </a:solidFill>
                  </a:tcPr>
                </a:tc>
                <a:tc>
                  <a:txBody>
                    <a:bodyPr/>
                    <a:lstStyle/>
                    <a:p>
                      <a:r>
                        <a:rPr lang="en-US" sz="1400" dirty="0" smtClean="0"/>
                        <a:t>0</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1</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2</a:t>
                      </a:r>
                      <a:endParaRPr lang="en-US" sz="1400" dirty="0"/>
                    </a:p>
                  </a:txBody>
                  <a:tcPr>
                    <a:solidFill>
                      <a:srgbClr val="00B0F0"/>
                    </a:solidFill>
                  </a:tcPr>
                </a:tc>
                <a:tc>
                  <a:txBody>
                    <a:bodyPr/>
                    <a:lstStyle/>
                    <a:p>
                      <a:r>
                        <a:rPr lang="en-US" sz="1400" dirty="0" smtClean="0"/>
                        <a:t>0</a:t>
                      </a:r>
                      <a:endParaRPr lang="en-US" sz="1400" dirty="0"/>
                    </a:p>
                  </a:txBody>
                  <a:tcPr>
                    <a:solidFill>
                      <a:srgbClr val="00B0F0"/>
                    </a:solidFill>
                  </a:tcPr>
                </a:tc>
                <a:extLst>
                  <a:ext uri="{0D108BD9-81ED-4DB2-BD59-A6C34878D82A}">
                    <a16:rowId xmlns:a16="http://schemas.microsoft.com/office/drawing/2014/main" val="4098387170"/>
                  </a:ext>
                </a:extLst>
              </a:tr>
            </a:tbl>
          </a:graphicData>
        </a:graphic>
      </p:graphicFrame>
      <p:graphicFrame>
        <p:nvGraphicFramePr>
          <p:cNvPr id="5" name="Table 4"/>
          <p:cNvGraphicFramePr>
            <a:graphicFrameLocks noGrp="1"/>
          </p:cNvGraphicFramePr>
          <p:nvPr/>
        </p:nvGraphicFramePr>
        <p:xfrm>
          <a:off x="6200293" y="990600"/>
          <a:ext cx="1447800" cy="4450080"/>
        </p:xfrm>
        <a:graphic>
          <a:graphicData uri="http://schemas.openxmlformats.org/drawingml/2006/table">
            <a:tbl>
              <a:tblPr firstRow="1" bandRow="1">
                <a:tableStyleId>{5C22544A-7EE6-4342-B048-85BDC9FD1C3A}</a:tableStyleId>
              </a:tblPr>
              <a:tblGrid>
                <a:gridCol w="361950">
                  <a:extLst>
                    <a:ext uri="{9D8B030D-6E8A-4147-A177-3AD203B41FA5}">
                      <a16:colId xmlns:a16="http://schemas.microsoft.com/office/drawing/2014/main" val="3113575634"/>
                    </a:ext>
                  </a:extLst>
                </a:gridCol>
                <a:gridCol w="361950">
                  <a:extLst>
                    <a:ext uri="{9D8B030D-6E8A-4147-A177-3AD203B41FA5}">
                      <a16:colId xmlns:a16="http://schemas.microsoft.com/office/drawing/2014/main" val="681079103"/>
                    </a:ext>
                  </a:extLst>
                </a:gridCol>
                <a:gridCol w="361950">
                  <a:extLst>
                    <a:ext uri="{9D8B030D-6E8A-4147-A177-3AD203B41FA5}">
                      <a16:colId xmlns:a16="http://schemas.microsoft.com/office/drawing/2014/main" val="1375483894"/>
                    </a:ext>
                  </a:extLst>
                </a:gridCol>
                <a:gridCol w="361950">
                  <a:extLst>
                    <a:ext uri="{9D8B030D-6E8A-4147-A177-3AD203B41FA5}">
                      <a16:colId xmlns:a16="http://schemas.microsoft.com/office/drawing/2014/main" val="4178644584"/>
                    </a:ext>
                  </a:extLst>
                </a:gridCol>
              </a:tblGrid>
              <a:tr h="370840">
                <a:tc>
                  <a:txBody>
                    <a:bodyPr/>
                    <a:lstStyle/>
                    <a:p>
                      <a:r>
                        <a:rPr lang="en-US" sz="1400" b="0" dirty="0" smtClean="0">
                          <a:solidFill>
                            <a:schemeClr val="tx1"/>
                          </a:solidFill>
                        </a:rPr>
                        <a:t>1</a:t>
                      </a:r>
                      <a:endParaRPr lang="en-US" sz="1400" b="0" dirty="0">
                        <a:solidFill>
                          <a:schemeClr val="tx1"/>
                        </a:solidFill>
                      </a:endParaRPr>
                    </a:p>
                  </a:txBody>
                  <a:tcPr>
                    <a:solidFill>
                      <a:srgbClr val="FFCCCC"/>
                    </a:solidFill>
                  </a:tcPr>
                </a:tc>
                <a:tc>
                  <a:txBody>
                    <a:bodyPr/>
                    <a:lstStyle/>
                    <a:p>
                      <a:r>
                        <a:rPr lang="en-US" sz="1400" b="0" dirty="0" smtClean="0">
                          <a:solidFill>
                            <a:schemeClr val="tx1"/>
                          </a:solidFill>
                        </a:rPr>
                        <a:t>2</a:t>
                      </a:r>
                      <a:endParaRPr lang="en-US" sz="1400" b="0" dirty="0">
                        <a:solidFill>
                          <a:schemeClr val="tx1"/>
                        </a:solidFill>
                      </a:endParaRPr>
                    </a:p>
                  </a:txBody>
                  <a:tcPr>
                    <a:solidFill>
                      <a:srgbClr val="FFCCCC"/>
                    </a:solidFill>
                  </a:tcPr>
                </a:tc>
                <a:tc>
                  <a:txBody>
                    <a:bodyPr/>
                    <a:lstStyle/>
                    <a:p>
                      <a:r>
                        <a:rPr lang="en-US" sz="1400" b="0" dirty="0" smtClean="0">
                          <a:solidFill>
                            <a:schemeClr val="tx1"/>
                          </a:solidFill>
                        </a:rPr>
                        <a:t>1</a:t>
                      </a:r>
                      <a:endParaRPr lang="en-US" sz="1400" b="0" dirty="0">
                        <a:solidFill>
                          <a:schemeClr val="tx1"/>
                        </a:solidFill>
                      </a:endParaRPr>
                    </a:p>
                  </a:txBody>
                  <a:tcPr>
                    <a:solidFill>
                      <a:srgbClr val="FFCCCC"/>
                    </a:solidFill>
                  </a:tcPr>
                </a:tc>
                <a:tc>
                  <a:txBody>
                    <a:bodyPr/>
                    <a:lstStyle/>
                    <a:p>
                      <a:r>
                        <a:rPr lang="en-US" sz="1400" b="0" dirty="0" smtClean="0">
                          <a:solidFill>
                            <a:schemeClr val="tx1"/>
                          </a:solidFill>
                        </a:rPr>
                        <a:t>1</a:t>
                      </a:r>
                      <a:endParaRPr lang="en-US" sz="1400" b="0" dirty="0">
                        <a:solidFill>
                          <a:schemeClr val="tx1"/>
                        </a:solidFill>
                      </a:endParaRPr>
                    </a:p>
                  </a:txBody>
                  <a:tcPr>
                    <a:solidFill>
                      <a:srgbClr val="FFCCCC"/>
                    </a:solidFill>
                  </a:tcPr>
                </a:tc>
                <a:extLst>
                  <a:ext uri="{0D108BD9-81ED-4DB2-BD59-A6C34878D82A}">
                    <a16:rowId xmlns:a16="http://schemas.microsoft.com/office/drawing/2014/main" val="3159583408"/>
                  </a:ext>
                </a:extLst>
              </a:tr>
              <a:tr h="370840">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0</a:t>
                      </a:r>
                      <a:endParaRPr lang="en-US" sz="1400" dirty="0">
                        <a:solidFill>
                          <a:schemeClr val="tx1"/>
                        </a:solidFill>
                      </a:endParaRPr>
                    </a:p>
                  </a:txBody>
                  <a:tcPr>
                    <a:solidFill>
                      <a:srgbClr val="FFCCCC"/>
                    </a:solidFill>
                  </a:tcPr>
                </a:tc>
                <a:tc>
                  <a:txBody>
                    <a:bodyPr/>
                    <a:lstStyle/>
                    <a:p>
                      <a:r>
                        <a:rPr lang="en-US" sz="140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3</a:t>
                      </a:r>
                      <a:endParaRPr lang="en-US" sz="1400" dirty="0">
                        <a:solidFill>
                          <a:schemeClr val="tx1"/>
                        </a:solidFill>
                      </a:endParaRPr>
                    </a:p>
                  </a:txBody>
                  <a:tcPr>
                    <a:solidFill>
                      <a:srgbClr val="FFCCCC"/>
                    </a:solidFill>
                  </a:tcPr>
                </a:tc>
                <a:extLst>
                  <a:ext uri="{0D108BD9-81ED-4DB2-BD59-A6C34878D82A}">
                    <a16:rowId xmlns:a16="http://schemas.microsoft.com/office/drawing/2014/main" val="3274715833"/>
                  </a:ext>
                </a:extLst>
              </a:tr>
              <a:tr h="370840">
                <a:tc>
                  <a:txBody>
                    <a:bodyPr/>
                    <a:lstStyle/>
                    <a:p>
                      <a:r>
                        <a:rPr lang="en-US" sz="1400" dirty="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0</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extLst>
                  <a:ext uri="{0D108BD9-81ED-4DB2-BD59-A6C34878D82A}">
                    <a16:rowId xmlns:a16="http://schemas.microsoft.com/office/drawing/2014/main" val="3774336262"/>
                  </a:ext>
                </a:extLst>
              </a:tr>
              <a:tr h="370840">
                <a:tc>
                  <a:txBody>
                    <a:bodyPr/>
                    <a:lstStyle/>
                    <a:p>
                      <a:r>
                        <a:rPr lang="en-US" sz="1400" dirty="0" smtClean="0">
                          <a:solidFill>
                            <a:schemeClr val="tx1"/>
                          </a:solidFill>
                        </a:rPr>
                        <a:t>1</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3</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tc>
                  <a:txBody>
                    <a:bodyPr/>
                    <a:lstStyle/>
                    <a:p>
                      <a:r>
                        <a:rPr lang="en-US" sz="1400" dirty="0" smtClean="0">
                          <a:solidFill>
                            <a:schemeClr val="tx1"/>
                          </a:solidFill>
                        </a:rPr>
                        <a:t>2</a:t>
                      </a:r>
                      <a:endParaRPr lang="en-US" sz="1400" dirty="0">
                        <a:solidFill>
                          <a:schemeClr val="tx1"/>
                        </a:solidFill>
                      </a:endParaRPr>
                    </a:p>
                  </a:txBody>
                  <a:tcPr>
                    <a:solidFill>
                      <a:srgbClr val="FFCCCC"/>
                    </a:solidFill>
                  </a:tcPr>
                </a:tc>
                <a:extLst>
                  <a:ext uri="{0D108BD9-81ED-4DB2-BD59-A6C34878D82A}">
                    <a16:rowId xmlns:a16="http://schemas.microsoft.com/office/drawing/2014/main" val="75394407"/>
                  </a:ext>
                </a:extLst>
              </a:tr>
              <a:tr h="370840">
                <a:tc>
                  <a:txBody>
                    <a:bodyPr/>
                    <a:lstStyle/>
                    <a:p>
                      <a:r>
                        <a:rPr lang="en-US" sz="1400" dirty="0" smtClean="0"/>
                        <a:t>0</a:t>
                      </a:r>
                      <a:endParaRPr lang="en-US" sz="1400" dirty="0"/>
                    </a:p>
                  </a:txBody>
                  <a:tcPr>
                    <a:solidFill>
                      <a:srgbClr val="FF9999"/>
                    </a:solidFill>
                  </a:tcPr>
                </a:tc>
                <a:tc>
                  <a:txBody>
                    <a:bodyPr/>
                    <a:lstStyle/>
                    <a:p>
                      <a:r>
                        <a:rPr lang="en-US" sz="1400" dirty="0" smtClean="0"/>
                        <a:t>2</a:t>
                      </a:r>
                      <a:endParaRPr lang="en-US" sz="1400" dirty="0"/>
                    </a:p>
                  </a:txBody>
                  <a:tcPr>
                    <a:solidFill>
                      <a:srgbClr val="FF9999"/>
                    </a:solidFill>
                  </a:tcPr>
                </a:tc>
                <a:tc>
                  <a:txBody>
                    <a:bodyPr/>
                    <a:lstStyle/>
                    <a:p>
                      <a:r>
                        <a:rPr lang="en-US" sz="1400" dirty="0" smtClean="0"/>
                        <a:t>0</a:t>
                      </a:r>
                      <a:endParaRPr lang="en-US" sz="1400" dirty="0"/>
                    </a:p>
                  </a:txBody>
                  <a:tcPr>
                    <a:solidFill>
                      <a:srgbClr val="FF9999"/>
                    </a:solidFill>
                  </a:tcPr>
                </a:tc>
                <a:tc>
                  <a:txBody>
                    <a:bodyPr/>
                    <a:lstStyle/>
                    <a:p>
                      <a:r>
                        <a:rPr lang="en-US" sz="1400" dirty="0" smtClean="0"/>
                        <a:t>3</a:t>
                      </a:r>
                      <a:endParaRPr lang="en-US" sz="1400" dirty="0"/>
                    </a:p>
                  </a:txBody>
                  <a:tcPr>
                    <a:solidFill>
                      <a:srgbClr val="FF9999"/>
                    </a:solidFill>
                  </a:tcPr>
                </a:tc>
                <a:extLst>
                  <a:ext uri="{0D108BD9-81ED-4DB2-BD59-A6C34878D82A}">
                    <a16:rowId xmlns:a16="http://schemas.microsoft.com/office/drawing/2014/main" val="1743581606"/>
                  </a:ext>
                </a:extLst>
              </a:tr>
              <a:tr h="370840">
                <a:tc>
                  <a:txBody>
                    <a:bodyPr/>
                    <a:lstStyle/>
                    <a:p>
                      <a:r>
                        <a:rPr lang="en-US" sz="1400" dirty="0" smtClean="0"/>
                        <a:t>2</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tc>
                  <a:txBody>
                    <a:bodyPr/>
                    <a:lstStyle/>
                    <a:p>
                      <a:r>
                        <a:rPr lang="en-US" sz="1400" dirty="0" smtClean="0"/>
                        <a:t>3</a:t>
                      </a:r>
                      <a:endParaRPr lang="en-US" sz="1400" dirty="0"/>
                    </a:p>
                  </a:txBody>
                  <a:tcPr>
                    <a:solidFill>
                      <a:srgbClr val="FF9999"/>
                    </a:solidFill>
                  </a:tcPr>
                </a:tc>
                <a:tc>
                  <a:txBody>
                    <a:bodyPr/>
                    <a:lstStyle/>
                    <a:p>
                      <a:r>
                        <a:rPr lang="en-US" sz="1400" dirty="0" smtClean="0"/>
                        <a:t>2</a:t>
                      </a:r>
                      <a:endParaRPr lang="en-US" sz="1400" dirty="0"/>
                    </a:p>
                  </a:txBody>
                  <a:tcPr>
                    <a:solidFill>
                      <a:srgbClr val="FF9999"/>
                    </a:solidFill>
                  </a:tcPr>
                </a:tc>
                <a:extLst>
                  <a:ext uri="{0D108BD9-81ED-4DB2-BD59-A6C34878D82A}">
                    <a16:rowId xmlns:a16="http://schemas.microsoft.com/office/drawing/2014/main" val="1457640715"/>
                  </a:ext>
                </a:extLst>
              </a:tr>
              <a:tr h="370840">
                <a:tc>
                  <a:txBody>
                    <a:bodyPr/>
                    <a:lstStyle/>
                    <a:p>
                      <a:r>
                        <a:rPr lang="en-US" sz="1400" dirty="0" smtClean="0"/>
                        <a:t>0</a:t>
                      </a:r>
                      <a:endParaRPr lang="en-US" sz="1400" dirty="0"/>
                    </a:p>
                  </a:txBody>
                  <a:tcPr>
                    <a:solidFill>
                      <a:srgbClr val="FF9999"/>
                    </a:solidFill>
                  </a:tcPr>
                </a:tc>
                <a:tc>
                  <a:txBody>
                    <a:bodyPr/>
                    <a:lstStyle/>
                    <a:p>
                      <a:r>
                        <a:rPr lang="en-US" sz="1400" dirty="0" smtClean="0"/>
                        <a:t>3</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extLst>
                  <a:ext uri="{0D108BD9-81ED-4DB2-BD59-A6C34878D82A}">
                    <a16:rowId xmlns:a16="http://schemas.microsoft.com/office/drawing/2014/main" val="2441208801"/>
                  </a:ext>
                </a:extLst>
              </a:tr>
              <a:tr h="370840">
                <a:tc>
                  <a:txBody>
                    <a:bodyPr/>
                    <a:lstStyle/>
                    <a:p>
                      <a:r>
                        <a:rPr lang="en-US" sz="1400" dirty="0" smtClean="0"/>
                        <a:t>3</a:t>
                      </a:r>
                      <a:endParaRPr lang="en-US" sz="1400" dirty="0"/>
                    </a:p>
                  </a:txBody>
                  <a:tcPr>
                    <a:solidFill>
                      <a:srgbClr val="FF9999"/>
                    </a:solidFill>
                  </a:tcPr>
                </a:tc>
                <a:tc>
                  <a:txBody>
                    <a:bodyPr/>
                    <a:lstStyle/>
                    <a:p>
                      <a:r>
                        <a:rPr lang="en-US" sz="1400" dirty="0" smtClean="0"/>
                        <a:t>2</a:t>
                      </a:r>
                      <a:endParaRPr lang="en-US" sz="1400" dirty="0"/>
                    </a:p>
                  </a:txBody>
                  <a:tcPr>
                    <a:solidFill>
                      <a:srgbClr val="FF9999"/>
                    </a:solidFill>
                  </a:tcPr>
                </a:tc>
                <a:tc>
                  <a:txBody>
                    <a:bodyPr/>
                    <a:lstStyle/>
                    <a:p>
                      <a:r>
                        <a:rPr lang="en-US" sz="1400" dirty="0" smtClean="0"/>
                        <a:t>1</a:t>
                      </a:r>
                      <a:endParaRPr lang="en-US" sz="1400" dirty="0"/>
                    </a:p>
                  </a:txBody>
                  <a:tcPr>
                    <a:solidFill>
                      <a:srgbClr val="FF9999"/>
                    </a:solidFill>
                  </a:tcPr>
                </a:tc>
                <a:tc>
                  <a:txBody>
                    <a:bodyPr/>
                    <a:lstStyle/>
                    <a:p>
                      <a:r>
                        <a:rPr lang="en-US" sz="1400" dirty="0" smtClean="0"/>
                        <a:t>0</a:t>
                      </a:r>
                      <a:endParaRPr lang="en-US" sz="1400" dirty="0"/>
                    </a:p>
                  </a:txBody>
                  <a:tcPr>
                    <a:solidFill>
                      <a:srgbClr val="FF9999"/>
                    </a:solidFill>
                  </a:tcPr>
                </a:tc>
                <a:extLst>
                  <a:ext uri="{0D108BD9-81ED-4DB2-BD59-A6C34878D82A}">
                    <a16:rowId xmlns:a16="http://schemas.microsoft.com/office/drawing/2014/main" val="1935688266"/>
                  </a:ext>
                </a:extLst>
              </a:tr>
              <a:tr h="370840">
                <a:tc>
                  <a:txBody>
                    <a:bodyPr/>
                    <a:lstStyle/>
                    <a:p>
                      <a:r>
                        <a:rPr lang="en-US" sz="1400" dirty="0" smtClean="0"/>
                        <a:t>1</a:t>
                      </a:r>
                      <a:endParaRPr lang="en-US" sz="1400" dirty="0"/>
                    </a:p>
                  </a:txBody>
                  <a:tcPr>
                    <a:solidFill>
                      <a:srgbClr val="FF7C80"/>
                    </a:solidFill>
                  </a:tcPr>
                </a:tc>
                <a:tc>
                  <a:txBody>
                    <a:bodyPr/>
                    <a:lstStyle/>
                    <a:p>
                      <a:r>
                        <a:rPr lang="en-US" sz="1400" dirty="0" smtClean="0"/>
                        <a:t>2</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extLst>
                  <a:ext uri="{0D108BD9-81ED-4DB2-BD59-A6C34878D82A}">
                    <a16:rowId xmlns:a16="http://schemas.microsoft.com/office/drawing/2014/main" val="354452699"/>
                  </a:ext>
                </a:extLst>
              </a:tr>
              <a:tr h="370840">
                <a:tc>
                  <a:txBody>
                    <a:bodyPr/>
                    <a:lstStyle/>
                    <a:p>
                      <a:r>
                        <a:rPr lang="en-US" sz="1400" dirty="0" smtClean="0"/>
                        <a:t>2</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tc>
                  <a:txBody>
                    <a:bodyPr/>
                    <a:lstStyle/>
                    <a:p>
                      <a:r>
                        <a:rPr lang="en-US" sz="1400" dirty="0" smtClean="0"/>
                        <a:t>0</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extLst>
                  <a:ext uri="{0D108BD9-81ED-4DB2-BD59-A6C34878D82A}">
                    <a16:rowId xmlns:a16="http://schemas.microsoft.com/office/drawing/2014/main" val="402459882"/>
                  </a:ext>
                </a:extLst>
              </a:tr>
              <a:tr h="370840">
                <a:tc>
                  <a:txBody>
                    <a:bodyPr/>
                    <a:lstStyle/>
                    <a:p>
                      <a:r>
                        <a:rPr lang="en-US" sz="1400" dirty="0" smtClean="0"/>
                        <a:t>0</a:t>
                      </a:r>
                      <a:endParaRPr lang="en-US" sz="1400" dirty="0"/>
                    </a:p>
                  </a:txBody>
                  <a:tcPr>
                    <a:solidFill>
                      <a:srgbClr val="FF7C80"/>
                    </a:solidFill>
                  </a:tcPr>
                </a:tc>
                <a:tc>
                  <a:txBody>
                    <a:bodyPr/>
                    <a:lstStyle/>
                    <a:p>
                      <a:r>
                        <a:rPr lang="en-US" sz="1400" dirty="0" smtClean="0"/>
                        <a:t>1</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extLst>
                  <a:ext uri="{0D108BD9-81ED-4DB2-BD59-A6C34878D82A}">
                    <a16:rowId xmlns:a16="http://schemas.microsoft.com/office/drawing/2014/main" val="816536574"/>
                  </a:ext>
                </a:extLst>
              </a:tr>
              <a:tr h="370840">
                <a:tc>
                  <a:txBody>
                    <a:bodyPr/>
                    <a:lstStyle/>
                    <a:p>
                      <a:r>
                        <a:rPr lang="en-US" sz="1400" dirty="0" smtClean="0"/>
                        <a:t>1</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tc>
                  <a:txBody>
                    <a:bodyPr/>
                    <a:lstStyle/>
                    <a:p>
                      <a:r>
                        <a:rPr lang="en-US" sz="1400" dirty="0" smtClean="0"/>
                        <a:t>3</a:t>
                      </a:r>
                      <a:endParaRPr lang="en-US" sz="1400" dirty="0"/>
                    </a:p>
                  </a:txBody>
                  <a:tcPr>
                    <a:solidFill>
                      <a:srgbClr val="FF7C80"/>
                    </a:solidFill>
                  </a:tcPr>
                </a:tc>
                <a:tc>
                  <a:txBody>
                    <a:bodyPr/>
                    <a:lstStyle/>
                    <a:p>
                      <a:r>
                        <a:rPr lang="en-US" sz="1400" dirty="0" smtClean="0"/>
                        <a:t>2</a:t>
                      </a:r>
                      <a:endParaRPr lang="en-US" sz="1400" dirty="0"/>
                    </a:p>
                  </a:txBody>
                  <a:tcPr>
                    <a:solidFill>
                      <a:srgbClr val="FF7C80"/>
                    </a:solidFill>
                  </a:tcPr>
                </a:tc>
                <a:extLst>
                  <a:ext uri="{0D108BD9-81ED-4DB2-BD59-A6C34878D82A}">
                    <a16:rowId xmlns:a16="http://schemas.microsoft.com/office/drawing/2014/main" val="199084129"/>
                  </a:ext>
                </a:extLst>
              </a:tr>
            </a:tbl>
          </a:graphicData>
        </a:graphic>
      </p:graphicFrame>
      <p:sp>
        <p:nvSpPr>
          <p:cNvPr id="7" name="TextBox 6"/>
          <p:cNvSpPr txBox="1"/>
          <p:nvPr/>
        </p:nvSpPr>
        <p:spPr>
          <a:xfrm rot="5400000">
            <a:off x="7091233" y="2842860"/>
            <a:ext cx="2489784" cy="461665"/>
          </a:xfrm>
          <a:prstGeom prst="rect">
            <a:avLst/>
          </a:prstGeom>
          <a:noFill/>
        </p:spPr>
        <p:txBody>
          <a:bodyPr wrap="none" rtlCol="0">
            <a:spAutoFit/>
          </a:bodyPr>
          <a:lstStyle/>
          <a:p>
            <a:r>
              <a:rPr lang="en-US" dirty="0" smtClean="0">
                <a:solidFill>
                  <a:schemeClr val="tx1"/>
                </a:solidFill>
              </a:rPr>
              <a:t>Input feature maps</a:t>
            </a:r>
            <a:endParaRPr lang="en-US" dirty="0">
              <a:solidFill>
                <a:schemeClr val="tx1"/>
              </a:solidFill>
            </a:endParaRPr>
          </a:p>
        </p:txBody>
      </p:sp>
      <p:sp>
        <p:nvSpPr>
          <p:cNvPr id="8" name="TextBox 7"/>
          <p:cNvSpPr txBox="1"/>
          <p:nvPr/>
        </p:nvSpPr>
        <p:spPr>
          <a:xfrm>
            <a:off x="7609490" y="1503555"/>
            <a:ext cx="338554" cy="461665"/>
          </a:xfrm>
          <a:prstGeom prst="rect">
            <a:avLst/>
          </a:prstGeom>
          <a:noFill/>
        </p:spPr>
        <p:txBody>
          <a:bodyPr wrap="none" rtlCol="0">
            <a:spAutoFit/>
          </a:bodyPr>
          <a:lstStyle/>
          <a:p>
            <a:r>
              <a:rPr lang="en-US" dirty="0">
                <a:solidFill>
                  <a:schemeClr val="tx1"/>
                </a:solidFill>
              </a:rPr>
              <a:t>0</a:t>
            </a:r>
          </a:p>
        </p:txBody>
      </p:sp>
      <p:sp>
        <p:nvSpPr>
          <p:cNvPr id="9" name="TextBox 8"/>
          <p:cNvSpPr txBox="1"/>
          <p:nvPr/>
        </p:nvSpPr>
        <p:spPr>
          <a:xfrm>
            <a:off x="7633651" y="2979280"/>
            <a:ext cx="338554" cy="461665"/>
          </a:xfrm>
          <a:prstGeom prst="rect">
            <a:avLst/>
          </a:prstGeom>
          <a:noFill/>
        </p:spPr>
        <p:txBody>
          <a:bodyPr wrap="none" rtlCol="0">
            <a:spAutoFit/>
          </a:bodyPr>
          <a:lstStyle/>
          <a:p>
            <a:r>
              <a:rPr lang="en-US" dirty="0" smtClean="0">
                <a:solidFill>
                  <a:schemeClr val="tx1"/>
                </a:solidFill>
              </a:rPr>
              <a:t>1</a:t>
            </a:r>
            <a:endParaRPr lang="en-US" dirty="0">
              <a:solidFill>
                <a:schemeClr val="tx1"/>
              </a:solidFill>
            </a:endParaRPr>
          </a:p>
        </p:txBody>
      </p:sp>
      <p:sp>
        <p:nvSpPr>
          <p:cNvPr id="10" name="TextBox 9"/>
          <p:cNvSpPr txBox="1"/>
          <p:nvPr/>
        </p:nvSpPr>
        <p:spPr>
          <a:xfrm>
            <a:off x="7633651" y="4495800"/>
            <a:ext cx="338554" cy="461665"/>
          </a:xfrm>
          <a:prstGeom prst="rect">
            <a:avLst/>
          </a:prstGeom>
          <a:noFill/>
        </p:spPr>
        <p:txBody>
          <a:bodyPr wrap="none" rtlCol="0">
            <a:spAutoFit/>
          </a:bodyPr>
          <a:lstStyle/>
          <a:p>
            <a:r>
              <a:rPr lang="en-US" dirty="0" smtClean="0">
                <a:solidFill>
                  <a:schemeClr val="tx1"/>
                </a:solidFill>
              </a:rPr>
              <a:t>2</a:t>
            </a:r>
            <a:endParaRPr lang="en-US" dirty="0">
              <a:solidFill>
                <a:schemeClr val="tx1"/>
              </a:solidFill>
            </a:endParaRPr>
          </a:p>
        </p:txBody>
      </p:sp>
      <p:sp>
        <p:nvSpPr>
          <p:cNvPr id="11" name="TextBox 10"/>
          <p:cNvSpPr txBox="1"/>
          <p:nvPr/>
        </p:nvSpPr>
        <p:spPr>
          <a:xfrm>
            <a:off x="2411174" y="4957465"/>
            <a:ext cx="2584362" cy="461665"/>
          </a:xfrm>
          <a:prstGeom prst="rect">
            <a:avLst/>
          </a:prstGeom>
          <a:noFill/>
        </p:spPr>
        <p:txBody>
          <a:bodyPr wrap="none" rtlCol="0">
            <a:spAutoFit/>
          </a:bodyPr>
          <a:lstStyle/>
          <a:p>
            <a:r>
              <a:rPr lang="en-US" dirty="0" smtClean="0">
                <a:solidFill>
                  <a:schemeClr val="tx1"/>
                </a:solidFill>
              </a:rPr>
              <a:t>Convolution Filters</a:t>
            </a:r>
            <a:endParaRPr lang="en-US" dirty="0">
              <a:solidFill>
                <a:schemeClr val="tx1"/>
              </a:solidFill>
            </a:endParaRPr>
          </a:p>
        </p:txBody>
      </p:sp>
      <p:sp>
        <p:nvSpPr>
          <p:cNvPr id="13" name="TextBox 12"/>
          <p:cNvSpPr txBox="1"/>
          <p:nvPr/>
        </p:nvSpPr>
        <p:spPr>
          <a:xfrm>
            <a:off x="1405427" y="5393035"/>
            <a:ext cx="338554" cy="461665"/>
          </a:xfrm>
          <a:prstGeom prst="rect">
            <a:avLst/>
          </a:prstGeom>
          <a:noFill/>
        </p:spPr>
        <p:txBody>
          <a:bodyPr wrap="none" rtlCol="0">
            <a:spAutoFit/>
          </a:bodyPr>
          <a:lstStyle/>
          <a:p>
            <a:r>
              <a:rPr lang="en-US" dirty="0">
                <a:solidFill>
                  <a:schemeClr val="tx1"/>
                </a:solidFill>
              </a:rPr>
              <a:t>0</a:t>
            </a:r>
          </a:p>
        </p:txBody>
      </p:sp>
      <p:sp>
        <p:nvSpPr>
          <p:cNvPr id="15" name="TextBox 14"/>
          <p:cNvSpPr txBox="1"/>
          <p:nvPr/>
        </p:nvSpPr>
        <p:spPr>
          <a:xfrm>
            <a:off x="1387508" y="5836889"/>
            <a:ext cx="338554" cy="461665"/>
          </a:xfrm>
          <a:prstGeom prst="rect">
            <a:avLst/>
          </a:prstGeom>
          <a:noFill/>
        </p:spPr>
        <p:txBody>
          <a:bodyPr wrap="none" rtlCol="0">
            <a:spAutoFit/>
          </a:bodyPr>
          <a:lstStyle/>
          <a:p>
            <a:r>
              <a:rPr lang="en-US" dirty="0" smtClean="0">
                <a:solidFill>
                  <a:schemeClr val="tx1"/>
                </a:solidFill>
              </a:rPr>
              <a:t>1</a:t>
            </a:r>
            <a:endParaRPr lang="en-US" dirty="0">
              <a:solidFill>
                <a:schemeClr val="tx1"/>
              </a:solidFill>
            </a:endParaRPr>
          </a:p>
        </p:txBody>
      </p:sp>
      <p:cxnSp>
        <p:nvCxnSpPr>
          <p:cNvPr id="20" name="Straight Arrow Connector 19"/>
          <p:cNvCxnSpPr/>
          <p:nvPr/>
        </p:nvCxnSpPr>
        <p:spPr bwMode="auto">
          <a:xfrm flipV="1">
            <a:off x="1849802" y="5623867"/>
            <a:ext cx="4191000" cy="14933"/>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a:off x="6428893" y="1005184"/>
            <a:ext cx="0" cy="4481216"/>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24" name="TextBox 23"/>
          <p:cNvSpPr txBox="1"/>
          <p:nvPr/>
        </p:nvSpPr>
        <p:spPr>
          <a:xfrm>
            <a:off x="830978" y="2104196"/>
            <a:ext cx="5140715" cy="1938992"/>
          </a:xfrm>
          <a:prstGeom prst="rect">
            <a:avLst/>
          </a:prstGeom>
          <a:noFill/>
        </p:spPr>
        <p:txBody>
          <a:bodyPr wrap="square" rtlCol="0">
            <a:spAutoFit/>
          </a:bodyPr>
          <a:lstStyle/>
          <a:p>
            <a:r>
              <a:rPr lang="en-US" dirty="0" smtClean="0">
                <a:solidFill>
                  <a:schemeClr val="tx1"/>
                </a:solidFill>
              </a:rPr>
              <a:t>Each block calculates one output tile – 4 elements from each output map</a:t>
            </a:r>
          </a:p>
          <a:p>
            <a:endParaRPr lang="en-US" dirty="0">
              <a:solidFill>
                <a:schemeClr val="tx1"/>
              </a:solidFill>
            </a:endParaRPr>
          </a:p>
          <a:p>
            <a:r>
              <a:rPr lang="en-US" dirty="0" smtClean="0">
                <a:solidFill>
                  <a:schemeClr val="tx1"/>
                </a:solidFill>
              </a:rPr>
              <a:t>Each input element is reused 2 times in the shared memory</a:t>
            </a:r>
            <a:endParaRPr lang="en-US" dirty="0">
              <a:solidFill>
                <a:schemeClr val="tx1"/>
              </a:solidFill>
            </a:endParaRPr>
          </a:p>
        </p:txBody>
      </p:sp>
      <p:graphicFrame>
        <p:nvGraphicFramePr>
          <p:cNvPr id="25" name="Table 24"/>
          <p:cNvGraphicFramePr>
            <a:graphicFrameLocks noGrp="1"/>
          </p:cNvGraphicFramePr>
          <p:nvPr/>
        </p:nvGraphicFramePr>
        <p:xfrm>
          <a:off x="6200293" y="5527699"/>
          <a:ext cx="1447800" cy="614680"/>
        </p:xfrm>
        <a:graphic>
          <a:graphicData uri="http://schemas.openxmlformats.org/drawingml/2006/table">
            <a:tbl>
              <a:tblPr firstRow="1" bandRow="1">
                <a:tableStyleId>{5C22544A-7EE6-4342-B048-85BDC9FD1C3A}</a:tableStyleId>
              </a:tblPr>
              <a:tblGrid>
                <a:gridCol w="361950">
                  <a:extLst>
                    <a:ext uri="{9D8B030D-6E8A-4147-A177-3AD203B41FA5}">
                      <a16:colId xmlns:a16="http://schemas.microsoft.com/office/drawing/2014/main" val="2721871373"/>
                    </a:ext>
                  </a:extLst>
                </a:gridCol>
                <a:gridCol w="361950">
                  <a:extLst>
                    <a:ext uri="{9D8B030D-6E8A-4147-A177-3AD203B41FA5}">
                      <a16:colId xmlns:a16="http://schemas.microsoft.com/office/drawing/2014/main" val="1010161261"/>
                    </a:ext>
                  </a:extLst>
                </a:gridCol>
                <a:gridCol w="361950">
                  <a:extLst>
                    <a:ext uri="{9D8B030D-6E8A-4147-A177-3AD203B41FA5}">
                      <a16:colId xmlns:a16="http://schemas.microsoft.com/office/drawing/2014/main" val="26831667"/>
                    </a:ext>
                  </a:extLst>
                </a:gridCol>
                <a:gridCol w="361950">
                  <a:extLst>
                    <a:ext uri="{9D8B030D-6E8A-4147-A177-3AD203B41FA5}">
                      <a16:colId xmlns:a16="http://schemas.microsoft.com/office/drawing/2014/main" val="3817627088"/>
                    </a:ext>
                  </a:extLst>
                </a:gridCol>
              </a:tblGrid>
              <a:tr h="307340">
                <a:tc>
                  <a:txBody>
                    <a:bodyPr/>
                    <a:lstStyle/>
                    <a:p>
                      <a:r>
                        <a:rPr lang="en-US" sz="1400" dirty="0" smtClean="0">
                          <a:solidFill>
                            <a:schemeClr val="tx1"/>
                          </a:solidFill>
                        </a:rPr>
                        <a:t>14</a:t>
                      </a:r>
                      <a:endParaRPr lang="en-US" sz="1400" dirty="0">
                        <a:solidFill>
                          <a:schemeClr val="tx1"/>
                        </a:solidFill>
                      </a:endParaRPr>
                    </a:p>
                  </a:txBody>
                  <a:tcPr>
                    <a:solidFill>
                      <a:schemeClr val="accent6">
                        <a:lumMod val="20000"/>
                        <a:lumOff val="80000"/>
                      </a:schemeClr>
                    </a:solidFill>
                  </a:tcPr>
                </a:tc>
                <a:tc>
                  <a:txBody>
                    <a:bodyPr/>
                    <a:lstStyle/>
                    <a:p>
                      <a:r>
                        <a:rPr lang="en-US" sz="1400" dirty="0" smtClean="0">
                          <a:solidFill>
                            <a:schemeClr val="tx1"/>
                          </a:solidFill>
                        </a:rPr>
                        <a:t>20</a:t>
                      </a:r>
                      <a:endParaRPr lang="en-US" sz="1400" dirty="0">
                        <a:solidFill>
                          <a:schemeClr val="tx1"/>
                        </a:solidFill>
                      </a:endParaRPr>
                    </a:p>
                  </a:txBody>
                  <a:tcPr>
                    <a:solidFill>
                      <a:schemeClr val="accent6">
                        <a:lumMod val="20000"/>
                        <a:lumOff val="80000"/>
                      </a:schemeClr>
                    </a:solidFill>
                  </a:tcPr>
                </a:tc>
                <a:tc>
                  <a:txBody>
                    <a:bodyPr/>
                    <a:lstStyle/>
                    <a:p>
                      <a:r>
                        <a:rPr lang="en-US" sz="1400" dirty="0" smtClean="0">
                          <a:solidFill>
                            <a:schemeClr val="tx1"/>
                          </a:solidFill>
                        </a:rPr>
                        <a:t>15</a:t>
                      </a:r>
                      <a:endParaRPr lang="en-US" sz="1400" dirty="0">
                        <a:solidFill>
                          <a:schemeClr val="tx1"/>
                        </a:solidFill>
                      </a:endParaRPr>
                    </a:p>
                  </a:txBody>
                  <a:tcPr>
                    <a:solidFill>
                      <a:schemeClr val="accent6">
                        <a:lumMod val="20000"/>
                        <a:lumOff val="80000"/>
                      </a:schemeClr>
                    </a:solidFill>
                  </a:tcPr>
                </a:tc>
                <a:tc>
                  <a:txBody>
                    <a:bodyPr/>
                    <a:lstStyle/>
                    <a:p>
                      <a:r>
                        <a:rPr lang="en-US" sz="1400" dirty="0" smtClean="0">
                          <a:solidFill>
                            <a:schemeClr val="tx1"/>
                          </a:solidFill>
                        </a:rPr>
                        <a:t>24</a:t>
                      </a:r>
                      <a:endParaRPr lang="en-US" sz="1400"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2031430245"/>
                  </a:ext>
                </a:extLst>
              </a:tr>
              <a:tr h="307340">
                <a:tc>
                  <a:txBody>
                    <a:bodyPr/>
                    <a:lstStyle/>
                    <a:p>
                      <a:r>
                        <a:rPr lang="en-US" sz="1400" dirty="0" smtClean="0">
                          <a:solidFill>
                            <a:schemeClr val="bg1"/>
                          </a:solidFill>
                        </a:rPr>
                        <a:t>12</a:t>
                      </a:r>
                      <a:endParaRPr lang="en-US" sz="1400" dirty="0">
                        <a:solidFill>
                          <a:schemeClr val="bg1"/>
                        </a:solidFill>
                      </a:endParaRPr>
                    </a:p>
                  </a:txBody>
                  <a:tcPr>
                    <a:solidFill>
                      <a:schemeClr val="accent6">
                        <a:lumMod val="75000"/>
                      </a:schemeClr>
                    </a:solidFill>
                  </a:tcPr>
                </a:tc>
                <a:tc>
                  <a:txBody>
                    <a:bodyPr/>
                    <a:lstStyle/>
                    <a:p>
                      <a:r>
                        <a:rPr lang="en-US" sz="1400" dirty="0" smtClean="0">
                          <a:solidFill>
                            <a:schemeClr val="bg1"/>
                          </a:solidFill>
                        </a:rPr>
                        <a:t>24</a:t>
                      </a:r>
                      <a:endParaRPr lang="en-US" sz="1400" dirty="0">
                        <a:solidFill>
                          <a:schemeClr val="bg1"/>
                        </a:solidFill>
                      </a:endParaRPr>
                    </a:p>
                  </a:txBody>
                  <a:tcPr>
                    <a:solidFill>
                      <a:schemeClr val="accent6">
                        <a:lumMod val="75000"/>
                      </a:schemeClr>
                    </a:solidFill>
                  </a:tcPr>
                </a:tc>
                <a:tc>
                  <a:txBody>
                    <a:bodyPr/>
                    <a:lstStyle/>
                    <a:p>
                      <a:r>
                        <a:rPr lang="en-US" sz="1400" dirty="0" smtClean="0">
                          <a:solidFill>
                            <a:schemeClr val="bg1"/>
                          </a:solidFill>
                        </a:rPr>
                        <a:t>17</a:t>
                      </a:r>
                      <a:endParaRPr lang="en-US" sz="1400" dirty="0">
                        <a:solidFill>
                          <a:schemeClr val="bg1"/>
                        </a:solidFill>
                      </a:endParaRPr>
                    </a:p>
                  </a:txBody>
                  <a:tcPr>
                    <a:solidFill>
                      <a:schemeClr val="accent6">
                        <a:lumMod val="75000"/>
                      </a:schemeClr>
                    </a:solidFill>
                  </a:tcPr>
                </a:tc>
                <a:tc>
                  <a:txBody>
                    <a:bodyPr/>
                    <a:lstStyle/>
                    <a:p>
                      <a:r>
                        <a:rPr lang="en-US" sz="1400" dirty="0" smtClean="0">
                          <a:solidFill>
                            <a:schemeClr val="bg1"/>
                          </a:solidFill>
                        </a:rPr>
                        <a:t>26</a:t>
                      </a:r>
                      <a:endParaRPr lang="en-US" sz="1400" dirty="0">
                        <a:solidFill>
                          <a:schemeClr val="bg1"/>
                        </a:solidFill>
                      </a:endParaRPr>
                    </a:p>
                  </a:txBody>
                  <a:tcPr>
                    <a:solidFill>
                      <a:schemeClr val="accent6">
                        <a:lumMod val="75000"/>
                      </a:schemeClr>
                    </a:solidFill>
                  </a:tcPr>
                </a:tc>
                <a:extLst>
                  <a:ext uri="{0D108BD9-81ED-4DB2-BD59-A6C34878D82A}">
                    <a16:rowId xmlns:a16="http://schemas.microsoft.com/office/drawing/2014/main" val="3353427065"/>
                  </a:ext>
                </a:extLst>
              </a:tr>
            </a:tbl>
          </a:graphicData>
        </a:graphic>
      </p:graphicFrame>
      <p:sp>
        <p:nvSpPr>
          <p:cNvPr id="3" name="Rectangle 2"/>
          <p:cNvSpPr/>
          <p:nvPr/>
        </p:nvSpPr>
        <p:spPr bwMode="auto">
          <a:xfrm>
            <a:off x="6218910" y="5543645"/>
            <a:ext cx="1414741" cy="61468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p:txBody>
      </p:sp>
      <p:sp>
        <p:nvSpPr>
          <p:cNvPr id="17" name="Rectangle 16"/>
          <p:cNvSpPr/>
          <p:nvPr/>
        </p:nvSpPr>
        <p:spPr bwMode="auto">
          <a:xfrm>
            <a:off x="6206299" y="1016250"/>
            <a:ext cx="1403191" cy="73635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p:txBody>
      </p:sp>
      <p:sp>
        <p:nvSpPr>
          <p:cNvPr id="18" name="Rectangle 17"/>
          <p:cNvSpPr/>
          <p:nvPr/>
        </p:nvSpPr>
        <p:spPr bwMode="auto">
          <a:xfrm>
            <a:off x="1920601" y="5547360"/>
            <a:ext cx="670199" cy="595019"/>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ndParaRPr>
          </a:p>
        </p:txBody>
      </p:sp>
    </p:spTree>
    <p:extLst>
      <p:ext uri="{BB962C8B-B14F-4D97-AF65-F5344CB8AC3E}">
        <p14:creationId xmlns:p14="http://schemas.microsoft.com/office/powerpoint/2010/main" val="54842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Efficiency</a:t>
            </a:r>
            <a:br>
              <a:rPr lang="en-US" dirty="0" smtClean="0"/>
            </a:br>
            <a:r>
              <a:rPr lang="en-US" sz="3200" dirty="0" smtClean="0"/>
              <a:t>Total Input Replication</a:t>
            </a:r>
            <a:endParaRPr lang="en-US" sz="3200" dirty="0"/>
          </a:p>
        </p:txBody>
      </p:sp>
      <p:sp>
        <p:nvSpPr>
          <p:cNvPr id="3" name="Content Placeholder 2"/>
          <p:cNvSpPr>
            <a:spLocks noGrp="1"/>
          </p:cNvSpPr>
          <p:nvPr>
            <p:ph idx="1"/>
          </p:nvPr>
        </p:nvSpPr>
        <p:spPr/>
        <p:txBody>
          <a:bodyPr/>
          <a:lstStyle/>
          <a:p>
            <a:r>
              <a:rPr lang="en-US" sz="2800" dirty="0" smtClean="0"/>
              <a:t>Each output map requires its own replicated K*K input feature map elements</a:t>
            </a:r>
          </a:p>
          <a:p>
            <a:pPr lvl="1"/>
            <a:r>
              <a:rPr lang="en-US" sz="2400" dirty="0" smtClean="0"/>
              <a:t>Not replicated for different output feature maps</a:t>
            </a:r>
          </a:p>
          <a:p>
            <a:pPr lvl="1"/>
            <a:r>
              <a:rPr lang="en-US" sz="2400" dirty="0" smtClean="0"/>
              <a:t>There are </a:t>
            </a:r>
            <a:r>
              <a:rPr lang="en-US" sz="2400" dirty="0" err="1" smtClean="0"/>
              <a:t>H_out</a:t>
            </a:r>
            <a:r>
              <a:rPr lang="en-US" sz="2400" dirty="0" smtClean="0"/>
              <a:t> * </a:t>
            </a:r>
            <a:r>
              <a:rPr lang="en-US" sz="2400" dirty="0" err="1" smtClean="0"/>
              <a:t>W_out</a:t>
            </a:r>
            <a:r>
              <a:rPr lang="en-US" sz="2400" dirty="0" smtClean="0"/>
              <a:t>  output feature map elements</a:t>
            </a:r>
          </a:p>
          <a:p>
            <a:pPr lvl="1"/>
            <a:r>
              <a:rPr lang="en-US" sz="2400" dirty="0" smtClean="0"/>
              <a:t>Each requires K*K replicated input feature map elements</a:t>
            </a:r>
          </a:p>
          <a:p>
            <a:pPr lvl="1"/>
            <a:r>
              <a:rPr lang="en-US" sz="2400" dirty="0" smtClean="0"/>
              <a:t>So, the total number of input element after replication is </a:t>
            </a:r>
            <a:r>
              <a:rPr lang="en-US" sz="2400" dirty="0" err="1" smtClean="0"/>
              <a:t>H_out</a:t>
            </a:r>
            <a:r>
              <a:rPr lang="en-US" sz="2400" dirty="0" smtClean="0"/>
              <a:t>*</a:t>
            </a:r>
            <a:r>
              <a:rPr lang="en-US" sz="2400" dirty="0" err="1" smtClean="0"/>
              <a:t>W_out</a:t>
            </a:r>
            <a:r>
              <a:rPr lang="en-US" sz="2400" dirty="0" smtClean="0"/>
              <a:t>*K*K times for each input feature map</a:t>
            </a:r>
          </a:p>
          <a:p>
            <a:pPr lvl="1"/>
            <a:r>
              <a:rPr lang="en-US" sz="2400" dirty="0" smtClean="0"/>
              <a:t>The total number of elements in each original input feature map is (H_out-K+1) * (W*out-K+1)</a:t>
            </a:r>
          </a:p>
          <a:p>
            <a:pPr lvl="1"/>
            <a:endParaRPr lang="en-US" dirty="0"/>
          </a:p>
        </p:txBody>
      </p:sp>
    </p:spTree>
    <p:extLst>
      <p:ext uri="{BB962C8B-B14F-4D97-AF65-F5344CB8AC3E}">
        <p14:creationId xmlns:p14="http://schemas.microsoft.com/office/powerpoint/2010/main" val="3868716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469" y="115887"/>
            <a:ext cx="7923213" cy="1141413"/>
          </a:xfrm>
        </p:spPr>
        <p:txBody>
          <a:bodyPr/>
          <a:lstStyle/>
          <a:p>
            <a:r>
              <a:rPr lang="en-US" dirty="0" smtClean="0"/>
              <a:t>Analysis of Small Example</a:t>
            </a:r>
            <a:endParaRPr lang="en-US" dirty="0"/>
          </a:p>
        </p:txBody>
      </p:sp>
      <p:sp>
        <p:nvSpPr>
          <p:cNvPr id="4" name="Content Placeholder 3"/>
          <p:cNvSpPr>
            <a:spLocks noGrp="1"/>
          </p:cNvSpPr>
          <p:nvPr>
            <p:ph sz="half" idx="1"/>
          </p:nvPr>
        </p:nvSpPr>
        <p:spPr/>
        <p:txBody>
          <a:bodyPr/>
          <a:lstStyle/>
          <a:p>
            <a:r>
              <a:rPr lang="en-US" sz="2400" dirty="0" err="1" smtClean="0"/>
              <a:t>H_out</a:t>
            </a:r>
            <a:r>
              <a:rPr lang="en-US" sz="2400" dirty="0" smtClean="0"/>
              <a:t> = 2</a:t>
            </a:r>
          </a:p>
          <a:p>
            <a:r>
              <a:rPr lang="en-US" sz="2400" dirty="0" err="1" smtClean="0"/>
              <a:t>W_out</a:t>
            </a:r>
            <a:r>
              <a:rPr lang="en-US" sz="2400" dirty="0" smtClean="0"/>
              <a:t> = 2</a:t>
            </a:r>
          </a:p>
          <a:p>
            <a:r>
              <a:rPr lang="en-US" sz="2400" dirty="0" smtClean="0"/>
              <a:t>K = 2</a:t>
            </a:r>
          </a:p>
          <a:p>
            <a:r>
              <a:rPr lang="en-US" sz="2400" dirty="0" smtClean="0"/>
              <a:t>There are 3 input maps (channels)</a:t>
            </a:r>
          </a:p>
          <a:p>
            <a:r>
              <a:rPr lang="en-US" sz="2400" dirty="0" smtClean="0"/>
              <a:t>The total number of input elements in the replicated (“unrolled”) input matrix is 3*2*2*2*2</a:t>
            </a:r>
          </a:p>
          <a:p>
            <a:r>
              <a:rPr lang="en-US" sz="2400" dirty="0" smtClean="0"/>
              <a:t>The replicating factor is</a:t>
            </a:r>
          </a:p>
          <a:p>
            <a:r>
              <a:rPr lang="en-US" sz="2400" dirty="0" smtClean="0"/>
              <a:t>(3*2*2*2*2)/(3*3*3) = 1.78</a:t>
            </a:r>
            <a:endParaRPr lang="en-US" sz="2400" dirty="0"/>
          </a:p>
        </p:txBody>
      </p:sp>
      <p:sp>
        <p:nvSpPr>
          <p:cNvPr id="5" name="Content Placeholder 4"/>
          <p:cNvSpPr>
            <a:spLocks noGrp="1"/>
          </p:cNvSpPr>
          <p:nvPr>
            <p:ph sz="half" idx="2"/>
          </p:nvPr>
        </p:nvSpPr>
        <p:spPr/>
        <p:txBody>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484375609"/>
              </p:ext>
            </p:extLst>
          </p:nvPr>
        </p:nvGraphicFramePr>
        <p:xfrm>
          <a:off x="3886200" y="990600"/>
          <a:ext cx="5410200" cy="6019849"/>
        </p:xfrm>
        <a:graphic>
          <a:graphicData uri="http://schemas.openxmlformats.org/presentationml/2006/ole">
            <mc:AlternateContent xmlns:mc="http://schemas.openxmlformats.org/markup-compatibility/2006">
              <mc:Choice xmlns:v="urn:schemas-microsoft-com:vml" Requires="v">
                <p:oleObj spid="_x0000_s6154" r:id="rId3" imgW="7772400" imgH="8705940" progId="Visio.Drawing.11">
                  <p:embed/>
                </p:oleObj>
              </mc:Choice>
              <mc:Fallback>
                <p:oleObj r:id="rId3" imgW="7772400" imgH="8705940" progId="Visio.Drawing.11">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990600"/>
                        <a:ext cx="5410200" cy="6019849"/>
                      </a:xfrm>
                      <a:prstGeom prst="rect">
                        <a:avLst/>
                      </a:prstGeom>
                      <a:noFill/>
                    </p:spPr>
                  </p:pic>
                </p:oleObj>
              </mc:Fallback>
            </mc:AlternateContent>
          </a:graphicData>
        </a:graphic>
      </p:graphicFrame>
    </p:spTree>
    <p:extLst>
      <p:ext uri="{BB962C8B-B14F-4D97-AF65-F5344CB8AC3E}">
        <p14:creationId xmlns:p14="http://schemas.microsoft.com/office/powerpoint/2010/main" val="4183233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Memory Access Efficiency of Original Convolution Algorith</a:t>
            </a:r>
            <a:r>
              <a:rPr lang="en-US" sz="3600" dirty="0"/>
              <a:t>m</a:t>
            </a:r>
          </a:p>
        </p:txBody>
      </p:sp>
      <p:sp>
        <p:nvSpPr>
          <p:cNvPr id="5" name="Content Placeholder 4"/>
          <p:cNvSpPr>
            <a:spLocks noGrp="1"/>
          </p:cNvSpPr>
          <p:nvPr>
            <p:ph idx="1"/>
          </p:nvPr>
        </p:nvSpPr>
        <p:spPr/>
        <p:txBody>
          <a:bodyPr/>
          <a:lstStyle/>
          <a:p>
            <a:r>
              <a:rPr lang="en-US" sz="2800" dirty="0" smtClean="0"/>
              <a:t>Assume that we use tiled 2D convolution </a:t>
            </a:r>
          </a:p>
          <a:p>
            <a:r>
              <a:rPr lang="en-US" sz="2800" dirty="0" smtClean="0"/>
              <a:t>For input elements</a:t>
            </a:r>
          </a:p>
          <a:p>
            <a:pPr lvl="1"/>
            <a:r>
              <a:rPr lang="en-US" sz="2000" dirty="0" smtClean="0"/>
              <a:t>Each output tile has TILE_WIDTH</a:t>
            </a:r>
            <a:r>
              <a:rPr lang="en-US" sz="2000" baseline="30000" dirty="0" smtClean="0"/>
              <a:t>2</a:t>
            </a:r>
            <a:r>
              <a:rPr lang="en-US" sz="2000" dirty="0" smtClean="0"/>
              <a:t> elements</a:t>
            </a:r>
          </a:p>
          <a:p>
            <a:pPr lvl="1"/>
            <a:r>
              <a:rPr lang="en-US" sz="2000" dirty="0" smtClean="0"/>
              <a:t>Each input tile has (TILE_WIDTH+K-1)</a:t>
            </a:r>
            <a:r>
              <a:rPr lang="en-US" sz="2000" baseline="30000" dirty="0" smtClean="0"/>
              <a:t>2</a:t>
            </a:r>
          </a:p>
          <a:p>
            <a:pPr lvl="1"/>
            <a:r>
              <a:rPr lang="en-US" sz="2000" dirty="0" smtClean="0"/>
              <a:t>The total number of input feature map element accesses was TILE_WIDTH</a:t>
            </a:r>
            <a:r>
              <a:rPr lang="en-US" sz="2000" baseline="30000" dirty="0" smtClean="0"/>
              <a:t>2</a:t>
            </a:r>
            <a:r>
              <a:rPr lang="en-US" sz="2000" dirty="0" smtClean="0"/>
              <a:t>*K</a:t>
            </a:r>
            <a:r>
              <a:rPr lang="en-US" sz="2000" baseline="30000" dirty="0" smtClean="0"/>
              <a:t>2</a:t>
            </a:r>
            <a:endParaRPr lang="en-US" sz="2000" dirty="0" smtClean="0"/>
          </a:p>
          <a:p>
            <a:pPr lvl="1"/>
            <a:r>
              <a:rPr lang="en-US" sz="2000" dirty="0" smtClean="0"/>
              <a:t>The reduction factor of the tiled algorithm is K</a:t>
            </a:r>
            <a:r>
              <a:rPr lang="en-US" sz="2000" baseline="30000" dirty="0" smtClean="0"/>
              <a:t>2</a:t>
            </a:r>
            <a:r>
              <a:rPr lang="en-US" sz="2000" dirty="0" smtClean="0"/>
              <a:t>*TILE_WIDTH</a:t>
            </a:r>
            <a:r>
              <a:rPr lang="en-US" sz="2000" baseline="30000" dirty="0" smtClean="0"/>
              <a:t>2</a:t>
            </a:r>
            <a:r>
              <a:rPr lang="en-US" sz="2000" dirty="0" smtClean="0"/>
              <a:t>/(</a:t>
            </a:r>
            <a:r>
              <a:rPr lang="en-US" sz="2000" dirty="0" smtClean="0"/>
              <a:t>TILE_WIDTH+K-1)</a:t>
            </a:r>
            <a:r>
              <a:rPr lang="en-US" sz="2000" baseline="30000" dirty="0" smtClean="0"/>
              <a:t>2 </a:t>
            </a:r>
            <a:endParaRPr lang="en-US" sz="2000" dirty="0" smtClean="0"/>
          </a:p>
          <a:p>
            <a:r>
              <a:rPr lang="en-US" sz="2400" dirty="0" smtClean="0"/>
              <a:t>The convolution filter weight elements are reused within each output tile</a:t>
            </a:r>
          </a:p>
          <a:p>
            <a:pPr marL="0" indent="0">
              <a:buNone/>
            </a:pPr>
            <a:endParaRPr lang="en-US" sz="2400" baseline="30000" dirty="0" smtClean="0"/>
          </a:p>
          <a:p>
            <a:pPr lvl="1"/>
            <a:endParaRPr lang="en-US" sz="2000" baseline="30000" dirty="0"/>
          </a:p>
          <a:p>
            <a:pPr marL="0" indent="0">
              <a:buNone/>
            </a:pPr>
            <a:endParaRPr lang="en-US" sz="2400" dirty="0"/>
          </a:p>
        </p:txBody>
      </p:sp>
    </p:spTree>
    <p:extLst>
      <p:ext uri="{BB962C8B-B14F-4D97-AF65-F5344CB8AC3E}">
        <p14:creationId xmlns:p14="http://schemas.microsoft.com/office/powerpoint/2010/main" val="4122464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FFFFFF"/>
      </a:dk2>
      <a:lt2>
        <a:srgbClr val="FFCC33"/>
      </a:lt2>
      <a:accent1>
        <a:srgbClr val="FF6633"/>
      </a:accent1>
      <a:accent2>
        <a:srgbClr val="B9D300"/>
      </a:accent2>
      <a:accent3>
        <a:srgbClr val="FFFFFF"/>
      </a:accent3>
      <a:accent4>
        <a:srgbClr val="000000"/>
      </a:accent4>
      <a:accent5>
        <a:srgbClr val="FFB8AD"/>
      </a:accent5>
      <a:accent6>
        <a:srgbClr val="A7BF00"/>
      </a:accent6>
      <a:hlink>
        <a:srgbClr val="62BD19"/>
      </a:hlink>
      <a:folHlink>
        <a:srgbClr val="99339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Custom Design 1">
        <a:dk1>
          <a:srgbClr val="000000"/>
        </a:dk1>
        <a:lt1>
          <a:srgbClr val="FFFFFF"/>
        </a:lt1>
        <a:dk2>
          <a:srgbClr val="FFFFFF"/>
        </a:dk2>
        <a:lt2>
          <a:srgbClr val="FFCC33"/>
        </a:lt2>
        <a:accent1>
          <a:srgbClr val="FF6633"/>
        </a:accent1>
        <a:accent2>
          <a:srgbClr val="B9D300"/>
        </a:accent2>
        <a:accent3>
          <a:srgbClr val="FFFFFF"/>
        </a:accent3>
        <a:accent4>
          <a:srgbClr val="000000"/>
        </a:accent4>
        <a:accent5>
          <a:srgbClr val="FFB8AD"/>
        </a:accent5>
        <a:accent6>
          <a:srgbClr val="A7BF00"/>
        </a:accent6>
        <a:hlink>
          <a:srgbClr val="62BD19"/>
        </a:hlink>
        <a:folHlink>
          <a:srgbClr val="99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F7E5701C07FE4C88726E33167A9651" ma:contentTypeVersion="0" ma:contentTypeDescription="Create a new document." ma:contentTypeScope="" ma:versionID="0822269d8b3b0ff3f160990b0f3be284">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637BE2-1F1A-48C0-BC70-36F8663568AE}"/>
</file>

<file path=customXml/itemProps2.xml><?xml version="1.0" encoding="utf-8"?>
<ds:datastoreItem xmlns:ds="http://schemas.openxmlformats.org/officeDocument/2006/customXml" ds:itemID="{5288B359-FE3C-40EB-982D-69CF4D3E88BF}"/>
</file>

<file path=customXml/itemProps3.xml><?xml version="1.0" encoding="utf-8"?>
<ds:datastoreItem xmlns:ds="http://schemas.openxmlformats.org/officeDocument/2006/customXml" ds:itemID="{9ED8B9E7-6493-4093-83DE-ABC8D370C6D6}"/>
</file>

<file path=docProps/app.xml><?xml version="1.0" encoding="utf-8"?>
<Properties xmlns="http://schemas.openxmlformats.org/officeDocument/2006/extended-properties" xmlns:vt="http://schemas.openxmlformats.org/officeDocument/2006/docPropsVTypes">
  <TotalTime>35725</TotalTime>
  <Words>1343</Words>
  <Application>Microsoft Office PowerPoint</Application>
  <PresentationFormat>On-screen Show (4:3)</PresentationFormat>
  <Paragraphs>396</Paragraphs>
  <Slides>22</Slides>
  <Notes>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3" baseType="lpstr">
      <vt:lpstr>ＭＳ Ｐゴシック</vt:lpstr>
      <vt:lpstr>ＭＳ Ｐゴシック</vt:lpstr>
      <vt:lpstr>Arial</vt:lpstr>
      <vt:lpstr>Calibri</vt:lpstr>
      <vt:lpstr>Consolas</vt:lpstr>
      <vt:lpstr>Palatino</vt:lpstr>
      <vt:lpstr>StarSymbol</vt:lpstr>
      <vt:lpstr>Times New Roman</vt:lpstr>
      <vt:lpstr>Default Design</vt:lpstr>
      <vt:lpstr>Custom Design</vt:lpstr>
      <vt:lpstr>Visio.Drawing.11</vt:lpstr>
      <vt:lpstr>ECE408 / CS483 Fall 2016  Applied Parallel Programming   Lecture 28: Application Case Study  – Deep Learning, Part 3</vt:lpstr>
      <vt:lpstr>Objective</vt:lpstr>
      <vt:lpstr>Implementing a convolution layer with matrix multiplication</vt:lpstr>
      <vt:lpstr>Simple Matrix Multiplication</vt:lpstr>
      <vt:lpstr>Tiled Matrix Multiplication 2x2 example</vt:lpstr>
      <vt:lpstr>Tiled Matrix Multiplication 2x4 example</vt:lpstr>
      <vt:lpstr>Analysis of Efficiency Total Input Replication</vt:lpstr>
      <vt:lpstr>Analysis of Small Example</vt:lpstr>
      <vt:lpstr>Memory Access Efficiency of Original Convolution Algorithm</vt:lpstr>
      <vt:lpstr>Efficiency of Tiled Matrix Multiplication</vt:lpstr>
      <vt:lpstr>Problem with the Later Stages</vt:lpstr>
      <vt:lpstr>Tiled Matrix-Multiplication is more stable in matrix sizes</vt:lpstr>
      <vt:lpstr>Mini-Batching</vt:lpstr>
      <vt:lpstr>Some Other Optimization </vt:lpstr>
      <vt:lpstr>Gradient Back-Propagation</vt:lpstr>
      <vt:lpstr>Gradient Back Propagation (Cont.)</vt:lpstr>
      <vt:lpstr>Convolution Layer – Back Propagation of dE/DY</vt:lpstr>
      <vt:lpstr>PowerPoint Presentation</vt:lpstr>
      <vt:lpstr>Adjusting Weights</vt:lpstr>
      <vt:lpstr>Calculating dE/dX</vt:lpstr>
      <vt:lpstr>Calculating dE/dW</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498AL  Lecture 4:  GPU as part of the PC Architecture</dc:title>
  <dc:creator>Wen-mei Hwu</dc:creator>
  <cp:lastModifiedBy>Wen-mei Hwu</cp:lastModifiedBy>
  <cp:revision>124</cp:revision>
  <dcterms:created xsi:type="dcterms:W3CDTF">2010-02-09T04:41:45Z</dcterms:created>
  <dcterms:modified xsi:type="dcterms:W3CDTF">2016-12-02T23:19:04Z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0x010100FCF7E5701C07FE4C88726E33167A9651</vt:lpwstr>
  </property>
</Properties>
</file>